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5" r:id="rId3"/>
    <p:sldId id="269" r:id="rId4"/>
    <p:sldId id="257" r:id="rId5"/>
    <p:sldId id="258" r:id="rId6"/>
    <p:sldId id="259" r:id="rId7"/>
    <p:sldId id="260" r:id="rId8"/>
    <p:sldId id="261" r:id="rId9"/>
    <p:sldId id="262" r:id="rId10"/>
    <p:sldId id="263" r:id="rId11"/>
    <p:sldId id="264" r:id="rId12"/>
    <p:sldId id="267" r:id="rId13"/>
    <p:sldId id="266" r:id="rId14"/>
    <p:sldId id="268" r:id="rId1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9E0"/>
    <a:srgbClr val="FAEA1A"/>
    <a:srgbClr val="F8F83E"/>
    <a:srgbClr val="F8E2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1804"/>
          </a:xfrm>
          <a:prstGeom prst="rect">
            <a:avLst/>
          </a:prstGeom>
        </p:spPr>
        <p:txBody>
          <a:bodyPr vert="horz" lIns="92828" tIns="46414" rIns="92828" bIns="46414" rtlCol="0"/>
          <a:lstStyle>
            <a:lvl1pPr algn="r">
              <a:defRPr sz="1200"/>
            </a:lvl1pPr>
          </a:lstStyle>
          <a:p>
            <a:fld id="{E188B066-06B6-4523-B945-5E88AE788359}" type="datetimeFigureOut">
              <a:rPr lang="en-US" smtClean="0"/>
              <a:pPr/>
              <a:t>11/7/2018</a:t>
            </a:fld>
            <a:endParaRPr lang="en-US"/>
          </a:p>
        </p:txBody>
      </p:sp>
      <p:sp>
        <p:nvSpPr>
          <p:cNvPr id="4" name="Footer Placeholder 3"/>
          <p:cNvSpPr>
            <a:spLocks noGrp="1"/>
          </p:cNvSpPr>
          <p:nvPr>
            <p:ph type="ftr" sz="quarter" idx="2"/>
          </p:nvPr>
        </p:nvSpPr>
        <p:spPr>
          <a:xfrm>
            <a:off x="1" y="8772668"/>
            <a:ext cx="3037840" cy="461804"/>
          </a:xfrm>
          <a:prstGeom prst="rect">
            <a:avLst/>
          </a:prstGeom>
        </p:spPr>
        <p:txBody>
          <a:bodyPr vert="horz" lIns="92828" tIns="46414" rIns="92828" bIns="4641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828" tIns="46414" rIns="92828" bIns="46414" rtlCol="0" anchor="b"/>
          <a:lstStyle>
            <a:lvl1pPr algn="r">
              <a:defRPr sz="1200"/>
            </a:lvl1pPr>
          </a:lstStyle>
          <a:p>
            <a:fld id="{36AD8141-40C7-476F-BC46-AAA812BD763C}" type="slidenum">
              <a:rPr lang="en-US" smtClean="0"/>
              <a:pPr/>
              <a:t>‹#›</a:t>
            </a:fld>
            <a:endParaRPr lang="en-US"/>
          </a:p>
        </p:txBody>
      </p:sp>
    </p:spTree>
    <p:extLst>
      <p:ext uri="{BB962C8B-B14F-4D97-AF65-F5344CB8AC3E}">
        <p14:creationId xmlns:p14="http://schemas.microsoft.com/office/powerpoint/2010/main" val="103195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828" tIns="46414" rIns="92828" bIns="46414" rtlCol="0"/>
          <a:lstStyle>
            <a:lvl1pPr algn="r">
              <a:defRPr sz="1200"/>
            </a:lvl1pPr>
          </a:lstStyle>
          <a:p>
            <a:fld id="{C08790D0-0F7A-4B95-AE87-BDFD7A77E2CA}" type="datetimeFigureOut">
              <a:rPr lang="en-US" smtClean="0"/>
              <a:pPr/>
              <a:t>11/7/2018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28" tIns="46414" rIns="92828" bIns="46414"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8" tIns="46414" rIns="92828" bIns="46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37840" cy="461804"/>
          </a:xfrm>
          <a:prstGeom prst="rect">
            <a:avLst/>
          </a:prstGeom>
        </p:spPr>
        <p:txBody>
          <a:bodyPr vert="horz" lIns="92828" tIns="46414" rIns="92828" bIns="464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828" tIns="46414" rIns="92828" bIns="46414" rtlCol="0" anchor="b"/>
          <a:lstStyle>
            <a:lvl1pPr algn="r">
              <a:defRPr sz="1200"/>
            </a:lvl1pPr>
          </a:lstStyle>
          <a:p>
            <a:fld id="{FB4288B2-58C3-444F-8E0A-7F3EF4949EC2}" type="slidenum">
              <a:rPr lang="en-US" smtClean="0"/>
              <a:pPr/>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E5AAD65B-9BF4-4026-8CDE-597796B6D9E2}" type="slidenum">
              <a:rPr lang="en-US" altLang="en-US" smtClean="0"/>
              <a:pPr eaLnBrk="1" hangingPunct="1"/>
              <a:t>2</a:t>
            </a:fld>
            <a:endParaRPr lang="en-US" altLang="en-US"/>
          </a:p>
        </p:txBody>
      </p:sp>
    </p:spTree>
    <p:extLst>
      <p:ext uri="{BB962C8B-B14F-4D97-AF65-F5344CB8AC3E}">
        <p14:creationId xmlns:p14="http://schemas.microsoft.com/office/powerpoint/2010/main" val="250920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8DC4F5A0-A7B5-4BC3-BE9B-9CDF267D6E4A}" type="slidenum">
              <a:rPr lang="en-US" altLang="en-US" smtClean="0"/>
              <a:pPr eaLnBrk="1" hangingPunct="1"/>
              <a:t>4</a:t>
            </a:fld>
            <a:endParaRPr lang="en-US" altLang="en-US"/>
          </a:p>
        </p:txBody>
      </p:sp>
    </p:spTree>
    <p:extLst>
      <p:ext uri="{BB962C8B-B14F-4D97-AF65-F5344CB8AC3E}">
        <p14:creationId xmlns:p14="http://schemas.microsoft.com/office/powerpoint/2010/main" val="426740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CE16028A-9EBB-489A-9199-07A59E4A8E9B}" type="slidenum">
              <a:rPr lang="en-US" altLang="en-US" smtClean="0"/>
              <a:pPr eaLnBrk="1" hangingPunct="1"/>
              <a:t>5</a:t>
            </a:fld>
            <a:endParaRPr lang="en-US" altLang="en-US"/>
          </a:p>
        </p:txBody>
      </p:sp>
    </p:spTree>
    <p:extLst>
      <p:ext uri="{BB962C8B-B14F-4D97-AF65-F5344CB8AC3E}">
        <p14:creationId xmlns:p14="http://schemas.microsoft.com/office/powerpoint/2010/main" val="160917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7FDFA672-736A-4BBE-872C-DC56EC4020E0}" type="slidenum">
              <a:rPr lang="en-US" altLang="en-US" smtClean="0"/>
              <a:pPr eaLnBrk="1" hangingPunct="1"/>
              <a:t>6</a:t>
            </a:fld>
            <a:endParaRPr lang="en-US" altLang="en-US"/>
          </a:p>
        </p:txBody>
      </p:sp>
    </p:spTree>
    <p:extLst>
      <p:ext uri="{BB962C8B-B14F-4D97-AF65-F5344CB8AC3E}">
        <p14:creationId xmlns:p14="http://schemas.microsoft.com/office/powerpoint/2010/main" val="364313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929927A4-22F2-4EA2-8816-B70020477269}" type="slidenum">
              <a:rPr lang="en-US" altLang="en-US" smtClean="0"/>
              <a:pPr eaLnBrk="1" hangingPunct="1"/>
              <a:t>7</a:t>
            </a:fld>
            <a:endParaRPr lang="en-US" altLang="en-US"/>
          </a:p>
        </p:txBody>
      </p:sp>
    </p:spTree>
    <p:extLst>
      <p:ext uri="{BB962C8B-B14F-4D97-AF65-F5344CB8AC3E}">
        <p14:creationId xmlns:p14="http://schemas.microsoft.com/office/powerpoint/2010/main" val="90520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Defense is spelled </a:t>
            </a:r>
            <a:r>
              <a:rPr lang="en-US" altLang="en-US" dirty="0" err="1"/>
              <a:t>defence</a:t>
            </a:r>
            <a:r>
              <a:rPr lang="en-US" altLang="en-US" dirty="0"/>
              <a:t> in the Constitution</a:t>
            </a:r>
          </a:p>
          <a:p>
            <a:pPr defTabSz="928279">
              <a:spcBef>
                <a:spcPct val="0"/>
              </a:spcBef>
              <a:defRPr/>
            </a:pPr>
            <a:r>
              <a:rPr lang="en-US" altLang="en-US" dirty="0"/>
              <a:t>Image from http://en.wikipedia.org/wiki/United_States_Armed_Forces</a:t>
            </a:r>
          </a:p>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7F3CF548-0AED-42D3-A06E-E2AFA200FF0C}" type="slidenum">
              <a:rPr lang="en-US" altLang="en-US" smtClean="0"/>
              <a:pPr eaLnBrk="1" hangingPunct="1"/>
              <a:t>8</a:t>
            </a:fld>
            <a:endParaRPr lang="en-US" altLang="en-US"/>
          </a:p>
        </p:txBody>
      </p:sp>
    </p:spTree>
    <p:extLst>
      <p:ext uri="{BB962C8B-B14F-4D97-AF65-F5344CB8AC3E}">
        <p14:creationId xmlns:p14="http://schemas.microsoft.com/office/powerpoint/2010/main" val="5821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9A1CEA80-F793-4AB5-851F-55C8102E489B}" type="slidenum">
              <a:rPr lang="en-US" altLang="en-US" smtClean="0"/>
              <a:pPr eaLnBrk="1" hangingPunct="1"/>
              <a:t>9</a:t>
            </a:fld>
            <a:endParaRPr lang="en-US" altLang="en-US"/>
          </a:p>
        </p:txBody>
      </p:sp>
    </p:spTree>
    <p:extLst>
      <p:ext uri="{BB962C8B-B14F-4D97-AF65-F5344CB8AC3E}">
        <p14:creationId xmlns:p14="http://schemas.microsoft.com/office/powerpoint/2010/main" val="119217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B91B2A81-EFD7-40FF-9766-635F644B8913}" type="slidenum">
              <a:rPr lang="en-US" altLang="en-US" smtClean="0"/>
              <a:pPr eaLnBrk="1" hangingPunct="1"/>
              <a:t>10</a:t>
            </a:fld>
            <a:endParaRPr lang="en-US" altLang="en-US"/>
          </a:p>
        </p:txBody>
      </p:sp>
    </p:spTree>
    <p:extLst>
      <p:ext uri="{BB962C8B-B14F-4D97-AF65-F5344CB8AC3E}">
        <p14:creationId xmlns:p14="http://schemas.microsoft.com/office/powerpoint/2010/main" val="272092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0122" indent="-284662" eaLnBrk="0" hangingPunct="0">
              <a:defRPr sz="1200">
                <a:solidFill>
                  <a:srgbClr val="000000"/>
                </a:solidFill>
                <a:latin typeface="Gill Sans" charset="0"/>
                <a:ea typeface="ヒラギノ角ゴ ProN W3" charset="0"/>
                <a:cs typeface="ヒラギノ角ゴ ProN W3" charset="0"/>
                <a:sym typeface="Gill Sans" charset="0"/>
              </a:defRPr>
            </a:lvl2pPr>
            <a:lvl3pPr marL="1138649" indent="-227730" eaLnBrk="0" hangingPunct="0">
              <a:defRPr sz="1200">
                <a:solidFill>
                  <a:srgbClr val="000000"/>
                </a:solidFill>
                <a:latin typeface="Gill Sans" charset="0"/>
                <a:ea typeface="ヒラギノ角ゴ ProN W3" charset="0"/>
                <a:cs typeface="ヒラギノ角ゴ ProN W3" charset="0"/>
                <a:sym typeface="Gill Sans" charset="0"/>
              </a:defRPr>
            </a:lvl3pPr>
            <a:lvl4pPr marL="1594110" indent="-227730" eaLnBrk="0" hangingPunct="0">
              <a:defRPr sz="1200">
                <a:solidFill>
                  <a:srgbClr val="000000"/>
                </a:solidFill>
                <a:latin typeface="Gill Sans" charset="0"/>
                <a:ea typeface="ヒラギノ角ゴ ProN W3" charset="0"/>
                <a:cs typeface="ヒラギノ角ゴ ProN W3" charset="0"/>
                <a:sym typeface="Gill Sans" charset="0"/>
              </a:defRPr>
            </a:lvl4pPr>
            <a:lvl5pPr marL="2049570" indent="-227730" eaLnBrk="0" hangingPunct="0">
              <a:defRPr sz="1200">
                <a:solidFill>
                  <a:srgbClr val="000000"/>
                </a:solidFill>
                <a:latin typeface="Gill Sans" charset="0"/>
                <a:ea typeface="ヒラギノ角ゴ ProN W3" charset="0"/>
                <a:cs typeface="ヒラギノ角ゴ ProN W3" charset="0"/>
                <a:sym typeface="Gill Sans" charset="0"/>
              </a:defRPr>
            </a:lvl5pPr>
            <a:lvl6pPr marL="2505030"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6048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1594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71409" indent="-22773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608A7514-3B19-48C4-B83A-BD8792D1586E}" type="slidenum">
              <a:rPr lang="en-US" altLang="en-US" smtClean="0"/>
              <a:pPr eaLnBrk="1" hangingPunct="1"/>
              <a:t>11</a:t>
            </a:fld>
            <a:endParaRPr lang="en-US" altLang="en-US"/>
          </a:p>
        </p:txBody>
      </p:sp>
    </p:spTree>
    <p:extLst>
      <p:ext uri="{BB962C8B-B14F-4D97-AF65-F5344CB8AC3E}">
        <p14:creationId xmlns:p14="http://schemas.microsoft.com/office/powerpoint/2010/main" val="201387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19800"/>
            <a:ext cx="1663702" cy="486554"/>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98" y="6288477"/>
            <a:ext cx="1663702" cy="486554"/>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pPr/>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hyperlink" Target="https://www.youtube.com/v/yHp7sMqPL0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FF0000"/>
                </a:solidFill>
              </a:rPr>
              <a:t>SS.7.C.1.6</a:t>
            </a:r>
          </a:p>
          <a:p>
            <a:r>
              <a:rPr lang="en-US" dirty="0">
                <a:solidFill>
                  <a:srgbClr val="FF0000"/>
                </a:solidFill>
              </a:rPr>
              <a:t>Interpret the intentions of the Preamble of the Constitution.</a:t>
            </a:r>
          </a:p>
          <a:p>
            <a:endParaRPr lang="en-US" dirty="0"/>
          </a:p>
        </p:txBody>
      </p:sp>
      <p:sp>
        <p:nvSpPr>
          <p:cNvPr id="3" name="Title 2"/>
          <p:cNvSpPr>
            <a:spLocks noGrp="1"/>
          </p:cNvSpPr>
          <p:nvPr>
            <p:ph type="ctrTitle"/>
          </p:nvPr>
        </p:nvSpPr>
        <p:spPr/>
        <p:txBody>
          <a:bodyPr>
            <a:normAutofit fontScale="90000"/>
          </a:bodyPr>
          <a:lstStyle/>
          <a:p>
            <a:r>
              <a:rPr lang="en-US" dirty="0"/>
              <a:t>Preamble Breakdown</a:t>
            </a:r>
          </a:p>
        </p:txBody>
      </p:sp>
      <p:sp>
        <p:nvSpPr>
          <p:cNvPr id="4" name="Text Placeholder 3"/>
          <p:cNvSpPr>
            <a:spLocks noGrp="1"/>
          </p:cNvSpPr>
          <p:nvPr>
            <p:ph type="body" sz="quarter" idx="10"/>
          </p:nvPr>
        </p:nvSpPr>
        <p:spPr>
          <a:xfrm>
            <a:off x="762000" y="1752600"/>
            <a:ext cx="4114800" cy="2133600"/>
          </a:xfrm>
        </p:spPr>
        <p:txBody>
          <a:bodyPr>
            <a:normAutofit/>
          </a:bodyPr>
          <a:lstStyle/>
          <a:p>
            <a:r>
              <a:rPr lang="en-US" dirty="0"/>
              <a:t>Interpreting the intentions of the Preamble of the U.S. Constitution </a:t>
            </a: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048000"/>
            <a:ext cx="3435680" cy="2271406"/>
          </a:xfrm>
          <a:prstGeom prst="rect">
            <a:avLst/>
          </a:prstGeom>
        </p:spPr>
      </p:pic>
    </p:spTree>
    <p:extLst>
      <p:ext uri="{BB962C8B-B14F-4D97-AF65-F5344CB8AC3E}">
        <p14:creationId xmlns:p14="http://schemas.microsoft.com/office/powerpoint/2010/main" val="13982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C:\Documents and Settings\flrea\Local Settings\Temporary Internet Files\Content.IE5\ERK1T08N\MP910220902[1].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978050" y="1912627"/>
            <a:ext cx="3027164" cy="45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p:cNvSpPr>
          <p:nvPr/>
        </p:nvSpPr>
        <p:spPr bwMode="auto">
          <a:xfrm>
            <a:off x="446484" y="228600"/>
            <a:ext cx="8090297"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500" dirty="0">
                <a:solidFill>
                  <a:srgbClr val="FF0000"/>
                </a:solidFill>
                <a:latin typeface="Georgia Bold Italic" charset="0"/>
                <a:ea typeface="Georgia Bold Italic" charset="0"/>
                <a:cs typeface="Georgia Bold Italic" charset="0"/>
                <a:sym typeface="Georgia Bold Italic" charset="0"/>
              </a:rPr>
              <a:t>…secure the Blessings of Liberty to ourselves and our Posterity</a:t>
            </a:r>
            <a:r>
              <a:rPr lang="en-US" altLang="en-US" sz="3500" dirty="0">
                <a:solidFill>
                  <a:schemeClr val="bg1"/>
                </a:solidFill>
                <a:latin typeface="Georgia Bold Italic" charset="0"/>
                <a:ea typeface="Georgia Bold Italic" charset="0"/>
                <a:cs typeface="Georgia Bold Italic" charset="0"/>
                <a:sym typeface="Georgia Bold Italic" charset="0"/>
              </a:rPr>
              <a:t>,</a:t>
            </a:r>
          </a:p>
        </p:txBody>
      </p:sp>
      <p:sp>
        <p:nvSpPr>
          <p:cNvPr id="25604" name="Rectangle 3"/>
          <p:cNvSpPr>
            <a:spLocks/>
          </p:cNvSpPr>
          <p:nvPr/>
        </p:nvSpPr>
        <p:spPr bwMode="auto">
          <a:xfrm>
            <a:off x="767954" y="1934394"/>
            <a:ext cx="3145482" cy="2298278"/>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500" b="1" dirty="0">
              <a:solidFill>
                <a:schemeClr val="tx1">
                  <a:lumMod val="85000"/>
                  <a:lumOff val="15000"/>
                </a:schemeClr>
              </a:solidFill>
              <a:latin typeface="Cambria" panose="02040503050406030204" pitchFamily="18" charset="0"/>
              <a:ea typeface="Gill Sans" charset="0"/>
              <a:cs typeface="Gill Sans" charset="0"/>
            </a:endParaRPr>
          </a:p>
          <a:p>
            <a:pPr algn="ctr" eaLnBrk="1" hangingPunct="1"/>
            <a:r>
              <a:rPr lang="en-US" altLang="en-US" sz="2500" b="1" dirty="0">
                <a:solidFill>
                  <a:srgbClr val="FF0000"/>
                </a:solidFill>
                <a:latin typeface="Cambria" panose="02040503050406030204" pitchFamily="18" charset="0"/>
                <a:ea typeface="Gill Sans" charset="0"/>
                <a:cs typeface="Gill Sans" charset="0"/>
              </a:rPr>
              <a:t>What does “liberty” mean?</a:t>
            </a:r>
          </a:p>
          <a:p>
            <a:pPr algn="ctr" eaLnBrk="1" hangingPunct="1"/>
            <a:endParaRPr lang="en-US" altLang="en-US" sz="2500" b="1" dirty="0">
              <a:solidFill>
                <a:srgbClr val="FF0000"/>
              </a:solidFill>
              <a:latin typeface="Cambria" panose="02040503050406030204" pitchFamily="18" charset="0"/>
              <a:ea typeface="Gill Sans" charset="0"/>
              <a:cs typeface="Gill Sans" charset="0"/>
            </a:endParaRPr>
          </a:p>
          <a:p>
            <a:pPr algn="ctr" eaLnBrk="1" hangingPunct="1"/>
            <a:r>
              <a:rPr lang="en-US" altLang="en-US" sz="2500" b="1" i="1" dirty="0">
                <a:solidFill>
                  <a:srgbClr val="FF0000"/>
                </a:solidFill>
                <a:latin typeface="Cambria" panose="02040503050406030204" pitchFamily="18" charset="0"/>
                <a:ea typeface="Gill Sans" charset="0"/>
                <a:cs typeface="Gill Sans" charset="0"/>
              </a:rPr>
              <a:t>freedom</a:t>
            </a:r>
          </a:p>
          <a:p>
            <a:pPr algn="ctr" eaLnBrk="1" hangingPunct="1"/>
            <a:endParaRPr lang="en-US" altLang="en-US" sz="2500" b="1" dirty="0">
              <a:solidFill>
                <a:schemeClr val="tx1">
                  <a:lumMod val="85000"/>
                  <a:lumOff val="15000"/>
                </a:schemeClr>
              </a:solidFill>
              <a:latin typeface="Cambria" panose="02040503050406030204" pitchFamily="18" charset="0"/>
              <a:ea typeface="Gill Sans" charset="0"/>
              <a:cs typeface="Gill Sans" charset="0"/>
            </a:endParaRPr>
          </a:p>
          <a:p>
            <a:pPr algn="ctr" eaLnBrk="1" hangingPunct="1"/>
            <a:endParaRPr lang="en-US" altLang="en-US" sz="2500" b="1" dirty="0">
              <a:solidFill>
                <a:schemeClr val="tx1">
                  <a:lumMod val="85000"/>
                  <a:lumOff val="15000"/>
                </a:schemeClr>
              </a:solidFill>
              <a:latin typeface="Cambria" panose="02040503050406030204" pitchFamily="18" charset="0"/>
              <a:ea typeface="Gill Sans" charset="0"/>
              <a:cs typeface="Gill Sans" charset="0"/>
            </a:endParaRPr>
          </a:p>
        </p:txBody>
      </p:sp>
      <p:sp>
        <p:nvSpPr>
          <p:cNvPr id="25605" name="Rectangle 3"/>
          <p:cNvSpPr>
            <a:spLocks/>
          </p:cNvSpPr>
          <p:nvPr/>
        </p:nvSpPr>
        <p:spPr bwMode="auto">
          <a:xfrm>
            <a:off x="5200798" y="1928812"/>
            <a:ext cx="3335983" cy="2259211"/>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400" b="1" dirty="0">
              <a:solidFill>
                <a:schemeClr val="tx1">
                  <a:lumMod val="85000"/>
                  <a:lumOff val="15000"/>
                </a:schemeClr>
              </a:solidFill>
              <a:latin typeface="Cambria" panose="02040503050406030204" pitchFamily="18" charset="0"/>
              <a:ea typeface="Gill Sans" charset="0"/>
              <a:cs typeface="Gill Sans" charset="0"/>
            </a:endParaRPr>
          </a:p>
          <a:p>
            <a:pPr algn="ctr" eaLnBrk="1" hangingPunct="1"/>
            <a:r>
              <a:rPr lang="en-US" altLang="en-US" sz="2500" b="1" dirty="0">
                <a:solidFill>
                  <a:srgbClr val="FF0000"/>
                </a:solidFill>
                <a:latin typeface="Cambria" panose="02040503050406030204" pitchFamily="18" charset="0"/>
                <a:ea typeface="Gill Sans" charset="0"/>
                <a:cs typeface="Gill Sans" charset="0"/>
              </a:rPr>
              <a:t>What does “posterity” mean?</a:t>
            </a:r>
          </a:p>
          <a:p>
            <a:pPr algn="ctr" eaLnBrk="1" hangingPunct="1"/>
            <a:endParaRPr lang="en-US" altLang="en-US" sz="2500" b="1" dirty="0">
              <a:solidFill>
                <a:srgbClr val="FF0000"/>
              </a:solidFill>
              <a:latin typeface="Cambria" panose="02040503050406030204" pitchFamily="18" charset="0"/>
              <a:ea typeface="Gill Sans" charset="0"/>
              <a:cs typeface="Gill Sans" charset="0"/>
            </a:endParaRPr>
          </a:p>
          <a:p>
            <a:pPr algn="ctr" eaLnBrk="1" hangingPunct="1"/>
            <a:r>
              <a:rPr lang="en-US" altLang="en-US" sz="2500" b="1" i="1" dirty="0">
                <a:solidFill>
                  <a:srgbClr val="FF0000"/>
                </a:solidFill>
                <a:latin typeface="Cambria" panose="02040503050406030204" pitchFamily="18" charset="0"/>
                <a:ea typeface="Gill Sans" charset="0"/>
                <a:cs typeface="Gill Sans" charset="0"/>
              </a:rPr>
              <a:t>All future generations</a:t>
            </a:r>
          </a:p>
          <a:p>
            <a:pPr algn="ctr" eaLnBrk="1" hangingPunct="1"/>
            <a:endParaRPr lang="en-US" altLang="en-US" sz="2500" b="1" dirty="0">
              <a:solidFill>
                <a:schemeClr val="tx1">
                  <a:lumMod val="85000"/>
                  <a:lumOff val="15000"/>
                </a:schemeClr>
              </a:solidFill>
              <a:latin typeface="Cambria" panose="02040503050406030204" pitchFamily="18" charset="0"/>
              <a:ea typeface="Gill Sans" charset="0"/>
              <a:cs typeface="Gill Sans" charset="0"/>
            </a:endParaRPr>
          </a:p>
        </p:txBody>
      </p:sp>
      <p:sp>
        <p:nvSpPr>
          <p:cNvPr id="25606" name="TextBox 2"/>
          <p:cNvSpPr txBox="1">
            <a:spLocks noChangeArrowheads="1"/>
          </p:cNvSpPr>
          <p:nvPr/>
        </p:nvSpPr>
        <p:spPr bwMode="auto">
          <a:xfrm>
            <a:off x="1100584" y="4495800"/>
            <a:ext cx="6965156" cy="1233413"/>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00" dirty="0">
                <a:solidFill>
                  <a:schemeClr val="tx2"/>
                </a:solidFill>
                <a:latin typeface="Cambria" panose="02040503050406030204" pitchFamily="18" charset="0"/>
              </a:rPr>
              <a:t>How would you put </a:t>
            </a:r>
            <a:r>
              <a:rPr lang="en-US" altLang="en-US" sz="2500" dirty="0">
                <a:solidFill>
                  <a:srgbClr val="C00000"/>
                </a:solidFill>
                <a:latin typeface="Cambria" panose="02040503050406030204" pitchFamily="18" charset="0"/>
              </a:rPr>
              <a:t>“</a:t>
            </a:r>
            <a:r>
              <a:rPr lang="en-US" altLang="en-US" sz="2500" dirty="0">
                <a:solidFill>
                  <a:srgbClr val="C00000"/>
                </a:solidFill>
                <a:latin typeface="Cambria" panose="02040503050406030204" pitchFamily="18" charset="0"/>
                <a:ea typeface="Georgia Bold Italic" charset="0"/>
                <a:cs typeface="Georgia Bold Italic" charset="0"/>
                <a:sym typeface="Georgia Bold Italic" charset="0"/>
              </a:rPr>
              <a:t>Secure the blessings of Liberty to ourselves and our Posterity” </a:t>
            </a:r>
            <a:r>
              <a:rPr lang="en-US" altLang="en-US" sz="2500" dirty="0">
                <a:solidFill>
                  <a:schemeClr val="tx2"/>
                </a:solidFill>
                <a:latin typeface="Cambria" panose="02040503050406030204" pitchFamily="18" charset="0"/>
                <a:ea typeface="Georgia Bold Italic" charset="0"/>
                <a:cs typeface="Georgia Bold Italic" charset="0"/>
                <a:sym typeface="Georgia Bold Italic" charset="0"/>
              </a:rPr>
              <a:t>in your own words?</a:t>
            </a:r>
            <a:r>
              <a:rPr lang="en-US" altLang="en-US" sz="2500" dirty="0">
                <a:solidFill>
                  <a:schemeClr val="tx2"/>
                </a:solidFill>
                <a:latin typeface="Cambria" panose="02040503050406030204" pitchFamily="18" charset="0"/>
              </a:rPr>
              <a:t> </a:t>
            </a:r>
          </a:p>
        </p:txBody>
      </p:sp>
    </p:spTree>
    <p:extLst>
      <p:ext uri="{BB962C8B-B14F-4D97-AF65-F5344CB8AC3E}">
        <p14:creationId xmlns:p14="http://schemas.microsoft.com/office/powerpoint/2010/main" val="28274881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4">
                                            <p:txEl>
                                              <p:pRg st="3" end="3"/>
                                            </p:txEl>
                                          </p:spTgt>
                                        </p:tgtEl>
                                        <p:attrNameLst>
                                          <p:attrName>style.visibility</p:attrName>
                                        </p:attrNameLst>
                                      </p:cBhvr>
                                      <p:to>
                                        <p:strVal val="visible"/>
                                      </p:to>
                                    </p:set>
                                    <p:animEffect transition="in" filter="fade">
                                      <p:cBhvr>
                                        <p:cTn id="7" dur="1000"/>
                                        <p:tgtEl>
                                          <p:spTgt spid="25604">
                                            <p:txEl>
                                              <p:pRg st="3" end="3"/>
                                            </p:txEl>
                                          </p:spTgt>
                                        </p:tgtEl>
                                      </p:cBhvr>
                                    </p:animEffect>
                                    <p:anim calcmode="lin" valueType="num">
                                      <p:cBhvr>
                                        <p:cTn id="8"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56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5">
                                            <p:txEl>
                                              <p:pRg st="1" end="1"/>
                                            </p:txEl>
                                          </p:spTgt>
                                        </p:tgtEl>
                                        <p:attrNameLst>
                                          <p:attrName>style.visibility</p:attrName>
                                        </p:attrNameLst>
                                      </p:cBhvr>
                                      <p:to>
                                        <p:strVal val="visible"/>
                                      </p:to>
                                    </p:set>
                                    <p:animEffect transition="in" filter="fade">
                                      <p:cBhvr>
                                        <p:cTn id="14" dur="1000"/>
                                        <p:tgtEl>
                                          <p:spTgt spid="25605">
                                            <p:txEl>
                                              <p:pRg st="1" end="1"/>
                                            </p:txEl>
                                          </p:spTgt>
                                        </p:tgtEl>
                                      </p:cBhvr>
                                    </p:animEffect>
                                    <p:anim calcmode="lin" valueType="num">
                                      <p:cBhvr>
                                        <p:cTn id="15" dur="10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5">
                                            <p:txEl>
                                              <p:pRg st="3" end="3"/>
                                            </p:txEl>
                                          </p:spTgt>
                                        </p:tgtEl>
                                        <p:attrNameLst>
                                          <p:attrName>style.visibility</p:attrName>
                                        </p:attrNameLst>
                                      </p:cBhvr>
                                      <p:to>
                                        <p:strVal val="visible"/>
                                      </p:to>
                                    </p:set>
                                    <p:animEffect transition="in" filter="fade">
                                      <p:cBhvr>
                                        <p:cTn id="21" dur="1000"/>
                                        <p:tgtEl>
                                          <p:spTgt spid="25605">
                                            <p:txEl>
                                              <p:pRg st="3" end="3"/>
                                            </p:txEl>
                                          </p:spTgt>
                                        </p:tgtEl>
                                      </p:cBhvr>
                                    </p:animEffect>
                                    <p:anim calcmode="lin" valueType="num">
                                      <p:cBhvr>
                                        <p:cTn id="22" dur="1000" fill="hold"/>
                                        <p:tgtEl>
                                          <p:spTgt spid="2560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fade">
                                      <p:cBhvr>
                                        <p:cTn id="28" dur="1000"/>
                                        <p:tgtEl>
                                          <p:spTgt spid="25606"/>
                                        </p:tgtEl>
                                      </p:cBhvr>
                                    </p:animEffect>
                                    <p:anim calcmode="lin" valueType="num">
                                      <p:cBhvr>
                                        <p:cTn id="29" dur="1000" fill="hold"/>
                                        <p:tgtEl>
                                          <p:spTgt spid="25606"/>
                                        </p:tgtEl>
                                        <p:attrNameLst>
                                          <p:attrName>ppt_x</p:attrName>
                                        </p:attrNameLst>
                                      </p:cBhvr>
                                      <p:tavLst>
                                        <p:tav tm="0">
                                          <p:val>
                                            <p:strVal val="#ppt_x"/>
                                          </p:val>
                                        </p:tav>
                                        <p:tav tm="100000">
                                          <p:val>
                                            <p:strVal val="#ppt_x"/>
                                          </p:val>
                                        </p:tav>
                                      </p:tavLst>
                                    </p:anim>
                                    <p:anim calcmode="lin" valueType="num">
                                      <p:cBhvr>
                                        <p:cTn id="30"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Documents and Settings\flrea\Local Settings\Temporary Internet Files\Content.IE5\ERK1T08N\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172271" y="2681139"/>
            <a:ext cx="2839641" cy="247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
          <p:cNvSpPr>
            <a:spLocks/>
          </p:cNvSpPr>
          <p:nvPr/>
        </p:nvSpPr>
        <p:spPr bwMode="auto">
          <a:xfrm>
            <a:off x="304800" y="296466"/>
            <a:ext cx="8641030"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200" dirty="0">
                <a:solidFill>
                  <a:srgbClr val="FF0000"/>
                </a:solidFill>
                <a:latin typeface="Georgia Bold Italic" charset="0"/>
                <a:ea typeface="Georgia Bold Italic" charset="0"/>
                <a:cs typeface="Georgia Bold Italic" charset="0"/>
                <a:sym typeface="Georgia Bold Italic" charset="0"/>
              </a:rPr>
              <a:t>…do ordain and establish this Constitution for the </a:t>
            </a:r>
          </a:p>
          <a:p>
            <a:pPr algn="ctr" eaLnBrk="1" hangingPunct="1"/>
            <a:r>
              <a:rPr lang="en-US" altLang="en-US" sz="3200" dirty="0">
                <a:solidFill>
                  <a:srgbClr val="FF0000"/>
                </a:solidFill>
                <a:latin typeface="Georgia Bold Italic" charset="0"/>
                <a:ea typeface="Georgia Bold Italic" charset="0"/>
                <a:cs typeface="Georgia Bold Italic" charset="0"/>
                <a:sym typeface="Georgia Bold Italic" charset="0"/>
              </a:rPr>
              <a:t>United States of America. </a:t>
            </a:r>
          </a:p>
        </p:txBody>
      </p:sp>
      <p:sp>
        <p:nvSpPr>
          <p:cNvPr id="26629" name="Rectangle 3"/>
          <p:cNvSpPr>
            <a:spLocks/>
          </p:cNvSpPr>
          <p:nvPr/>
        </p:nvSpPr>
        <p:spPr bwMode="auto">
          <a:xfrm>
            <a:off x="1268016" y="1981200"/>
            <a:ext cx="6656784" cy="2678906"/>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8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3200" b="1" dirty="0">
                <a:solidFill>
                  <a:srgbClr val="FF0000"/>
                </a:solidFill>
                <a:latin typeface="Cambria" panose="02040503050406030204" pitchFamily="18" charset="0"/>
                <a:ea typeface="Gill Sans" charset="0"/>
                <a:cs typeface="Gill Sans" charset="0"/>
              </a:rPr>
              <a:t>What does “ordain” mean?</a:t>
            </a:r>
          </a:p>
          <a:p>
            <a:pPr algn="ctr" eaLnBrk="1" hangingPunct="1"/>
            <a:endParaRPr lang="en-US" altLang="en-US" sz="3200" b="1" dirty="0">
              <a:solidFill>
                <a:srgbClr val="FF0000"/>
              </a:solidFill>
              <a:latin typeface="Cambria" panose="02040503050406030204" pitchFamily="18" charset="0"/>
              <a:ea typeface="Gill Sans" charset="0"/>
              <a:cs typeface="Gill Sans" charset="0"/>
            </a:endParaRPr>
          </a:p>
          <a:p>
            <a:pPr algn="ctr" eaLnBrk="1" hangingPunct="1"/>
            <a:r>
              <a:rPr lang="en-US" altLang="en-US" sz="3200" b="1" i="1" dirty="0">
                <a:solidFill>
                  <a:srgbClr val="FF0000"/>
                </a:solidFill>
                <a:latin typeface="Cambria" panose="02040503050406030204" pitchFamily="18" charset="0"/>
                <a:ea typeface="Gill Sans" charset="0"/>
                <a:cs typeface="Gill Sans" charset="0"/>
              </a:rPr>
              <a:t>Establish formally or by law</a:t>
            </a:r>
          </a:p>
          <a:p>
            <a:pPr algn="ctr" eaLnBrk="1" hangingPunct="1"/>
            <a:endParaRPr lang="en-US" altLang="en-US" sz="3200" b="1" dirty="0">
              <a:solidFill>
                <a:schemeClr val="tx1">
                  <a:lumMod val="75000"/>
                  <a:lumOff val="25000"/>
                </a:schemeClr>
              </a:solidFill>
              <a:latin typeface="Cambria" panose="02040503050406030204" pitchFamily="18" charset="0"/>
              <a:ea typeface="Gill Sans" charset="0"/>
              <a:cs typeface="Gill Sans" charset="0"/>
            </a:endParaRPr>
          </a:p>
        </p:txBody>
      </p:sp>
      <p:sp>
        <p:nvSpPr>
          <p:cNvPr id="26630" name="TextBox 1"/>
          <p:cNvSpPr txBox="1">
            <a:spLocks noChangeArrowheads="1"/>
          </p:cNvSpPr>
          <p:nvPr/>
        </p:nvSpPr>
        <p:spPr bwMode="auto">
          <a:xfrm>
            <a:off x="938732" y="4114800"/>
            <a:ext cx="7306717" cy="1526859"/>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100" b="1" dirty="0">
              <a:solidFill>
                <a:schemeClr val="tx2"/>
              </a:solidFill>
              <a:latin typeface="Cambria" panose="02040503050406030204" pitchFamily="18" charset="0"/>
            </a:endParaRPr>
          </a:p>
          <a:p>
            <a:pPr algn="ctr" eaLnBrk="1" hangingPunct="1"/>
            <a:r>
              <a:rPr lang="en-US" altLang="en-US" sz="2800" b="1" dirty="0">
                <a:solidFill>
                  <a:schemeClr val="tx2"/>
                </a:solidFill>
                <a:latin typeface="Cambria" panose="02040503050406030204" pitchFamily="18" charset="0"/>
              </a:rPr>
              <a:t>How would you put </a:t>
            </a:r>
            <a:r>
              <a:rPr lang="en-US" altLang="en-US" sz="2800" dirty="0">
                <a:solidFill>
                  <a:srgbClr val="C00000"/>
                </a:solidFill>
                <a:latin typeface="Cambria" panose="02040503050406030204" pitchFamily="18" charset="0"/>
              </a:rPr>
              <a:t>“</a:t>
            </a:r>
            <a:r>
              <a:rPr lang="en-US" altLang="en-US" sz="2800" dirty="0">
                <a:solidFill>
                  <a:srgbClr val="C00000"/>
                </a:solidFill>
                <a:latin typeface="Cambria" panose="02040503050406030204" pitchFamily="18" charset="0"/>
                <a:ea typeface="Georgia Bold Italic" charset="0"/>
                <a:cs typeface="Georgia Bold Italic" charset="0"/>
                <a:sym typeface="Georgia Bold Italic" charset="0"/>
              </a:rPr>
              <a:t>Do ordain and establish this Constitution for the United States of America”</a:t>
            </a:r>
            <a:r>
              <a:rPr lang="en-US" altLang="en-US" sz="2800" dirty="0">
                <a:solidFill>
                  <a:srgbClr val="C00000"/>
                </a:solidFill>
                <a:latin typeface="Cambria" panose="02040503050406030204" pitchFamily="18" charset="0"/>
              </a:rPr>
              <a:t> </a:t>
            </a:r>
            <a:r>
              <a:rPr lang="en-US" altLang="en-US" sz="2800" b="1" dirty="0">
                <a:solidFill>
                  <a:schemeClr val="tx2"/>
                </a:solidFill>
                <a:latin typeface="Cambria" panose="02040503050406030204" pitchFamily="18" charset="0"/>
              </a:rPr>
              <a:t>in your own words?</a:t>
            </a:r>
            <a:endParaRPr lang="en-US" altLang="en-US" sz="2800" b="1" dirty="0">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33428198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9">
                                            <p:txEl>
                                              <p:pRg st="3" end="3"/>
                                            </p:txEl>
                                          </p:spTgt>
                                        </p:tgtEl>
                                        <p:attrNameLst>
                                          <p:attrName>style.visibility</p:attrName>
                                        </p:attrNameLst>
                                      </p:cBhvr>
                                      <p:to>
                                        <p:strVal val="visible"/>
                                      </p:to>
                                    </p:set>
                                    <p:animEffect transition="in" filter="fade">
                                      <p:cBhvr>
                                        <p:cTn id="7" dur="1000"/>
                                        <p:tgtEl>
                                          <p:spTgt spid="26629">
                                            <p:txEl>
                                              <p:pRg st="3" end="3"/>
                                            </p:txEl>
                                          </p:spTgt>
                                        </p:tgtEl>
                                      </p:cBhvr>
                                    </p:animEffect>
                                    <p:anim calcmode="lin" valueType="num">
                                      <p:cBhvr>
                                        <p:cTn id="8" dur="1000" fill="hold"/>
                                        <p:tgtEl>
                                          <p:spTgt spid="2662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66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fade">
                                      <p:cBhvr>
                                        <p:cTn id="14" dur="1000"/>
                                        <p:tgtEl>
                                          <p:spTgt spid="26630"/>
                                        </p:tgtEl>
                                      </p:cBhvr>
                                    </p:animEffect>
                                    <p:anim calcmode="lin" valueType="num">
                                      <p:cBhvr>
                                        <p:cTn id="15" dur="1000" fill="hold"/>
                                        <p:tgtEl>
                                          <p:spTgt spid="26630"/>
                                        </p:tgtEl>
                                        <p:attrNameLst>
                                          <p:attrName>ppt_x</p:attrName>
                                        </p:attrNameLst>
                                      </p:cBhvr>
                                      <p:tavLst>
                                        <p:tav tm="0">
                                          <p:val>
                                            <p:strVal val="#ppt_x"/>
                                          </p:val>
                                        </p:tav>
                                        <p:tav tm="100000">
                                          <p:val>
                                            <p:strVal val="#ppt_x"/>
                                          </p:val>
                                        </p:tav>
                                      </p:tavLst>
                                    </p:anim>
                                    <p:anim calcmode="lin" valueType="num">
                                      <p:cBhvr>
                                        <p:cTn id="16"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 </a:t>
            </a:r>
          </a:p>
        </p:txBody>
      </p:sp>
      <p:graphicFrame>
        <p:nvGraphicFramePr>
          <p:cNvPr id="6" name="Table 5"/>
          <p:cNvGraphicFramePr>
            <a:graphicFrameLocks noGrp="1"/>
          </p:cNvGraphicFramePr>
          <p:nvPr>
            <p:extLst>
              <p:ext uri="{D42A27DB-BD31-4B8C-83A1-F6EECF244321}">
                <p14:modId xmlns:p14="http://schemas.microsoft.com/office/powerpoint/2010/main" val="3478216485"/>
              </p:ext>
            </p:extLst>
          </p:nvPr>
        </p:nvGraphicFramePr>
        <p:xfrm>
          <a:off x="304800" y="1828800"/>
          <a:ext cx="8534400" cy="3328590"/>
        </p:xfrm>
        <a:graphic>
          <a:graphicData uri="http://schemas.openxmlformats.org/drawingml/2006/table">
            <a:tbl>
              <a:tblPr firstRow="1" bandRow="1">
                <a:tableStyleId>{BC89EF96-8CEA-46FF-86C4-4CE0E7609802}</a:tableStyleId>
              </a:tblPr>
              <a:tblGrid>
                <a:gridCol w="8534400">
                  <a:extLst>
                    <a:ext uri="{9D8B030D-6E8A-4147-A177-3AD203B41FA5}">
                      <a16:colId xmlns:a16="http://schemas.microsoft.com/office/drawing/2014/main" val="20000"/>
                    </a:ext>
                  </a:extLst>
                </a:gridCol>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rPr>
                        <a:t>How does the government today: </a:t>
                      </a:r>
                    </a:p>
                  </a:txBody>
                  <a:tcPr/>
                </a:tc>
                <a:extLst>
                  <a:ext uri="{0D108BD9-81ED-4DB2-BD59-A6C34878D82A}">
                    <a16:rowId xmlns:a16="http://schemas.microsoft.com/office/drawing/2014/main" val="10000"/>
                  </a:ext>
                </a:extLst>
              </a:tr>
              <a:tr h="543798">
                <a:tc>
                  <a:txBody>
                    <a:bodyPr/>
                    <a:lstStyle/>
                    <a:p>
                      <a:r>
                        <a:rPr lang="en-US" sz="1800" b="1" dirty="0">
                          <a:latin typeface="Cambria" panose="02040503050406030204" pitchFamily="18" charset="0"/>
                        </a:rPr>
                        <a:t>Establish</a:t>
                      </a:r>
                      <a:r>
                        <a:rPr lang="en-US" sz="1800" b="1" baseline="0" dirty="0">
                          <a:latin typeface="Cambria" panose="02040503050406030204" pitchFamily="18" charset="0"/>
                        </a:rPr>
                        <a:t> justice?</a:t>
                      </a:r>
                      <a:endParaRPr lang="en-US" sz="1800" b="1" dirty="0">
                        <a:latin typeface="Cambria" panose="02040503050406030204" pitchFamily="18" charset="0"/>
                      </a:endParaRPr>
                    </a:p>
                  </a:txBody>
                  <a:tcPr/>
                </a:tc>
                <a:extLst>
                  <a:ext uri="{0D108BD9-81ED-4DB2-BD59-A6C34878D82A}">
                    <a16:rowId xmlns:a16="http://schemas.microsoft.com/office/drawing/2014/main" val="10001"/>
                  </a:ext>
                </a:extLst>
              </a:tr>
              <a:tr h="543798">
                <a:tc>
                  <a:txBody>
                    <a:bodyPr/>
                    <a:lstStyle/>
                    <a:p>
                      <a:r>
                        <a:rPr lang="en-US" sz="1800" b="1" dirty="0">
                          <a:latin typeface="Cambria" panose="02040503050406030204" pitchFamily="18" charset="0"/>
                        </a:rPr>
                        <a:t>Insure domestic tranquility?</a:t>
                      </a:r>
                    </a:p>
                  </a:txBody>
                  <a:tcPr/>
                </a:tc>
                <a:extLst>
                  <a:ext uri="{0D108BD9-81ED-4DB2-BD59-A6C34878D82A}">
                    <a16:rowId xmlns:a16="http://schemas.microsoft.com/office/drawing/2014/main" val="10002"/>
                  </a:ext>
                </a:extLst>
              </a:tr>
              <a:tr h="543798">
                <a:tc>
                  <a:txBody>
                    <a:bodyPr/>
                    <a:lstStyle/>
                    <a:p>
                      <a:r>
                        <a:rPr lang="en-US" sz="1800" b="1" dirty="0">
                          <a:latin typeface="Cambria" panose="02040503050406030204" pitchFamily="18" charset="0"/>
                        </a:rPr>
                        <a:t>Provide for the common defense?</a:t>
                      </a:r>
                    </a:p>
                  </a:txBody>
                  <a:tcPr/>
                </a:tc>
                <a:extLst>
                  <a:ext uri="{0D108BD9-81ED-4DB2-BD59-A6C34878D82A}">
                    <a16:rowId xmlns:a16="http://schemas.microsoft.com/office/drawing/2014/main" val="10003"/>
                  </a:ext>
                </a:extLst>
              </a:tr>
              <a:tr h="543798">
                <a:tc>
                  <a:txBody>
                    <a:bodyPr/>
                    <a:lstStyle/>
                    <a:p>
                      <a:r>
                        <a:rPr lang="en-US" sz="1800" b="1" dirty="0">
                          <a:latin typeface="Cambria" panose="02040503050406030204" pitchFamily="18" charset="0"/>
                        </a:rPr>
                        <a:t>Promote the general welfare?</a:t>
                      </a:r>
                    </a:p>
                  </a:txBody>
                  <a:tcPr/>
                </a:tc>
                <a:extLst>
                  <a:ext uri="{0D108BD9-81ED-4DB2-BD59-A6C34878D82A}">
                    <a16:rowId xmlns:a16="http://schemas.microsoft.com/office/drawing/2014/main" val="10004"/>
                  </a:ext>
                </a:extLst>
              </a:tr>
              <a:tr h="543798">
                <a:tc>
                  <a:txBody>
                    <a:bodyPr/>
                    <a:lstStyle/>
                    <a:p>
                      <a:r>
                        <a:rPr lang="en-US" sz="1800" b="1" dirty="0">
                          <a:latin typeface="Cambria" panose="02040503050406030204" pitchFamily="18" charset="0"/>
                        </a:rPr>
                        <a:t>Secure the blessings of liberty for ourselves and our posterity?</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457200" y="5385137"/>
            <a:ext cx="6400800" cy="1015663"/>
          </a:xfrm>
          <a:prstGeom prst="rect">
            <a:avLst/>
          </a:prstGeom>
          <a:noFill/>
        </p:spPr>
        <p:txBody>
          <a:bodyPr wrap="square" rtlCol="0">
            <a:spAutoFit/>
          </a:bodyPr>
          <a:lstStyle/>
          <a:p>
            <a:pPr algn="ctr"/>
            <a:r>
              <a:rPr lang="en-US" sz="2000" b="1" dirty="0">
                <a:latin typeface="Cambria" panose="02040503050406030204" pitchFamily="18" charset="0"/>
              </a:rPr>
              <a:t>Talk in your small group and provide 2 modern examples of how the government still carries out the intentions of the Preamble. </a:t>
            </a:r>
          </a:p>
        </p:txBody>
      </p:sp>
    </p:spTree>
    <p:extLst>
      <p:ext uri="{BB962C8B-B14F-4D97-AF65-F5344CB8AC3E}">
        <p14:creationId xmlns:p14="http://schemas.microsoft.com/office/powerpoint/2010/main" val="124767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Schoolhouse Rock </a:t>
            </a:r>
          </a:p>
        </p:txBody>
      </p:sp>
      <p:sp>
        <p:nvSpPr>
          <p:cNvPr id="4" name="TextBox 3">
            <a:extLst>
              <a:ext uri="{FF2B5EF4-FFF2-40B4-BE49-F238E27FC236}">
                <a16:creationId xmlns:a16="http://schemas.microsoft.com/office/drawing/2014/main" id="{0A245157-A87D-42E7-9EEE-234CAB36DAFC}"/>
              </a:ext>
            </a:extLst>
          </p:cNvPr>
          <p:cNvSpPr txBox="1"/>
          <p:nvPr/>
        </p:nvSpPr>
        <p:spPr>
          <a:xfrm>
            <a:off x="914400" y="6553200"/>
            <a:ext cx="4302075" cy="369332"/>
          </a:xfrm>
          <a:prstGeom prst="rect">
            <a:avLst/>
          </a:prstGeom>
          <a:noFill/>
        </p:spPr>
        <p:txBody>
          <a:bodyPr wrap="none" rtlCol="0">
            <a:spAutoFit/>
          </a:bodyPr>
          <a:lstStyle/>
          <a:p>
            <a:r>
              <a:rPr lang="en-US" dirty="0">
                <a:hlinkClick r:id="rId4"/>
              </a:rPr>
              <a:t>https://www.youtube.com/v/yHp7sMqPL0g</a:t>
            </a:r>
            <a:endParaRPr lang="en-US" dirty="0"/>
          </a:p>
        </p:txBody>
      </p:sp>
    </p:spTree>
    <p:controls>
      <mc:AlternateContent xmlns:mc="http://schemas.openxmlformats.org/markup-compatibility/2006">
        <mc:Choice xmlns:v="urn:schemas-microsoft-com:vml" Requires="v">
          <p:control spid="2069" name="ShockwaveFlash1" r:id="rId2" imgW="6997680" imgH="4648320"/>
        </mc:Choice>
        <mc:Fallback>
          <p:control name="ShockwaveFlash1" r:id="rId2" imgW="6997680" imgH="4648320">
            <p:pic>
              <p:nvPicPr>
                <p:cNvPr id="3" name="ShockwaveFlash1"/>
                <p:cNvPicPr preferRelativeResize="0">
                  <a:picLocks noChangeArrowheads="1" noChangeShapeType="1"/>
                </p:cNvPicPr>
                <p:nvPr/>
              </p:nvPicPr>
              <p:blipFill>
                <a:blip r:embed="rId5"/>
                <a:srcRect/>
                <a:stretch>
                  <a:fillRect/>
                </a:stretch>
              </p:blipFill>
              <p:spPr bwMode="auto">
                <a:xfrm>
                  <a:off x="1231900" y="1600200"/>
                  <a:ext cx="6997700" cy="464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5713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Understanding</a:t>
            </a: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81200"/>
            <a:ext cx="8186737" cy="418722"/>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590799"/>
            <a:ext cx="6980437" cy="1173567"/>
          </a:xfrm>
          <a:prstGeom prst="rect">
            <a:avLst/>
          </a:prstGeom>
        </p:spPr>
      </p:pic>
      <p:cxnSp>
        <p:nvCxnSpPr>
          <p:cNvPr id="6" name="Straight Connector 5"/>
          <p:cNvCxnSpPr/>
          <p:nvPr/>
        </p:nvCxnSpPr>
        <p:spPr>
          <a:xfrm>
            <a:off x="1143000" y="2743200"/>
            <a:ext cx="5181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2971800"/>
            <a:ext cx="5181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276600"/>
            <a:ext cx="6781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8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srcRect/>
          <a:stretch>
            <a:fillRect/>
          </a:stretch>
        </p:blipFill>
        <p:spPr bwMode="auto">
          <a:xfrm>
            <a:off x="5026946" y="1956718"/>
            <a:ext cx="3415605" cy="3773909"/>
          </a:xfrm>
          <a:prstGeom prst="rect">
            <a:avLst/>
          </a:prstGeom>
          <a:noFill/>
          <a:ln>
            <a:noFill/>
          </a:ln>
          <a:effectLst>
            <a:outerShdw blurRad="127000" dist="76199" dir="2700000" algn="ctr" rotWithShape="0">
              <a:schemeClr val="bg2">
                <a:alpha val="75000"/>
              </a:schemeClr>
            </a:outerShdw>
          </a:effectLst>
          <a:extLst/>
        </p:spPr>
      </p:pic>
      <p:sp>
        <p:nvSpPr>
          <p:cNvPr id="17411" name="Rectangle 1"/>
          <p:cNvSpPr>
            <a:spLocks/>
          </p:cNvSpPr>
          <p:nvPr/>
        </p:nvSpPr>
        <p:spPr bwMode="auto">
          <a:xfrm>
            <a:off x="138952" y="533400"/>
            <a:ext cx="9188648" cy="68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4500" dirty="0">
                <a:solidFill>
                  <a:schemeClr val="bg1"/>
                </a:solidFill>
                <a:latin typeface="Bernard MT Condensed" panose="02050806060905020404" pitchFamily="18" charset="0"/>
                <a:ea typeface="Georgia Bold Italic" charset="0"/>
                <a:cs typeface="Georgia Bold Italic" charset="0"/>
                <a:sym typeface="Georgia Bold Italic" charset="0"/>
              </a:rPr>
              <a:t>What is a Preamble? </a:t>
            </a:r>
          </a:p>
        </p:txBody>
      </p:sp>
      <p:sp>
        <p:nvSpPr>
          <p:cNvPr id="17412" name="Rectangle 2"/>
          <p:cNvSpPr>
            <a:spLocks/>
          </p:cNvSpPr>
          <p:nvPr/>
        </p:nvSpPr>
        <p:spPr bwMode="auto">
          <a:xfrm>
            <a:off x="660797" y="675308"/>
            <a:ext cx="385762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800" b="1" dirty="0">
              <a:solidFill>
                <a:schemeClr val="tx1"/>
              </a:solidFill>
              <a:latin typeface="Cambria" panose="02040503050406030204" pitchFamily="18" charset="0"/>
              <a:ea typeface="Gill Sans" charset="0"/>
              <a:cs typeface="Gill Sans" charset="0"/>
            </a:endParaRPr>
          </a:p>
          <a:p>
            <a:pPr eaLnBrk="1" hangingPunct="1"/>
            <a:endParaRPr lang="en-US" altLang="en-US" sz="2800" b="1" dirty="0">
              <a:solidFill>
                <a:schemeClr val="tx1"/>
              </a:solidFill>
              <a:latin typeface="Cambria" panose="02040503050406030204" pitchFamily="18" charset="0"/>
              <a:ea typeface="Gill Sans" charset="0"/>
              <a:cs typeface="Gill Sans" charset="0"/>
            </a:endParaRPr>
          </a:p>
          <a:p>
            <a:pPr eaLnBrk="1" hangingPunct="1"/>
            <a:endParaRPr lang="en-US" altLang="en-US" sz="2800" b="1" dirty="0">
              <a:solidFill>
                <a:schemeClr val="tx1"/>
              </a:solidFill>
              <a:latin typeface="Cambria" panose="02040503050406030204" pitchFamily="18" charset="0"/>
              <a:ea typeface="Gill Sans" charset="0"/>
              <a:cs typeface="Gill Sans" charset="0"/>
            </a:endParaRPr>
          </a:p>
          <a:p>
            <a:pPr algn="ctr" eaLnBrk="1" hangingPunct="1"/>
            <a:r>
              <a:rPr lang="en-US" altLang="en-US" sz="3200" b="1" dirty="0">
                <a:solidFill>
                  <a:srgbClr val="FF0000"/>
                </a:solidFill>
                <a:latin typeface="Cambria" panose="02040503050406030204" pitchFamily="18" charset="0"/>
                <a:ea typeface="Gill Sans" charset="0"/>
                <a:cs typeface="Gill Sans" charset="0"/>
              </a:rPr>
              <a:t>Preamble</a:t>
            </a:r>
            <a:r>
              <a:rPr lang="en-US" altLang="en-US" sz="3200" dirty="0">
                <a:solidFill>
                  <a:srgbClr val="FF0000"/>
                </a:solidFill>
                <a:latin typeface="Cambria" panose="02040503050406030204" pitchFamily="18" charset="0"/>
                <a:ea typeface="Gill Sans" charset="0"/>
                <a:cs typeface="Gill Sans" charset="0"/>
              </a:rPr>
              <a:t>- An introduction</a:t>
            </a:r>
          </a:p>
          <a:p>
            <a:pPr eaLnBrk="1" hangingPunct="1"/>
            <a:endParaRPr lang="en-US" altLang="en-US" sz="2800" dirty="0">
              <a:solidFill>
                <a:schemeClr val="tx1"/>
              </a:solidFill>
              <a:latin typeface="Cambria" panose="02040503050406030204" pitchFamily="18" charset="0"/>
              <a:ea typeface="Gill Sans" charset="0"/>
              <a:cs typeface="Gill Sans" charset="0"/>
            </a:endParaRPr>
          </a:p>
          <a:p>
            <a:pPr eaLnBrk="1" hangingPunct="1"/>
            <a:endParaRPr lang="en-US" altLang="en-US" sz="2800" dirty="0">
              <a:solidFill>
                <a:schemeClr val="tx1"/>
              </a:solidFill>
              <a:latin typeface="Cambria" panose="02040503050406030204" pitchFamily="18" charset="0"/>
              <a:ea typeface="Gill Sans" charset="0"/>
              <a:cs typeface="Gill Sans" charset="0"/>
            </a:endParaRPr>
          </a:p>
          <a:p>
            <a:pPr algn="ctr" eaLnBrk="1" hangingPunct="1"/>
            <a:r>
              <a:rPr lang="en-US" altLang="en-US" sz="2800" dirty="0">
                <a:solidFill>
                  <a:schemeClr val="tx1"/>
                </a:solidFill>
                <a:latin typeface="Cambria" panose="02040503050406030204" pitchFamily="18" charset="0"/>
                <a:ea typeface="Gill Sans" charset="0"/>
                <a:cs typeface="Gill Sans" charset="0"/>
              </a:rPr>
              <a:t>*</a:t>
            </a:r>
            <a:r>
              <a:rPr lang="en-US" altLang="en-US" sz="2800" u="sng" dirty="0">
                <a:solidFill>
                  <a:srgbClr val="FF0000"/>
                </a:solidFill>
                <a:latin typeface="Cambria" panose="02040503050406030204" pitchFamily="18" charset="0"/>
                <a:ea typeface="Gill Sans" charset="0"/>
                <a:cs typeface="Gill Sans" charset="0"/>
              </a:rPr>
              <a:t>The Preamble to the U.S. Constitution</a:t>
            </a:r>
            <a:r>
              <a:rPr lang="en-US" altLang="en-US" sz="2800" dirty="0">
                <a:solidFill>
                  <a:srgbClr val="FF0000"/>
                </a:solidFill>
                <a:latin typeface="Cambria" panose="02040503050406030204" pitchFamily="18" charset="0"/>
                <a:ea typeface="Gill Sans" charset="0"/>
                <a:cs typeface="Gill Sans" charset="0"/>
              </a:rPr>
              <a:t>- provides an </a:t>
            </a:r>
            <a:r>
              <a:rPr lang="en-US" altLang="en-US" sz="2800" i="1" dirty="0">
                <a:solidFill>
                  <a:srgbClr val="FF0000"/>
                </a:solidFill>
                <a:latin typeface="Cambria" panose="02040503050406030204" pitchFamily="18" charset="0"/>
                <a:ea typeface="Gill Sans" charset="0"/>
                <a:cs typeface="Gill Sans" charset="0"/>
              </a:rPr>
              <a:t>introduction</a:t>
            </a:r>
            <a:r>
              <a:rPr lang="en-US" altLang="en-US" sz="2800" dirty="0">
                <a:solidFill>
                  <a:srgbClr val="FF0000"/>
                </a:solidFill>
                <a:latin typeface="Cambria" panose="02040503050406030204" pitchFamily="18" charset="0"/>
                <a:ea typeface="Gill Sans" charset="0"/>
                <a:cs typeface="Gill Sans" charset="0"/>
              </a:rPr>
              <a:t> to the  Constitution. </a:t>
            </a:r>
          </a:p>
          <a:p>
            <a:pPr algn="ctr" eaLnBrk="1" hangingPunct="1"/>
            <a:endParaRPr lang="en-US" altLang="en-US" sz="2800" dirty="0">
              <a:solidFill>
                <a:schemeClr val="tx1"/>
              </a:solidFill>
              <a:latin typeface="Cambria" panose="02040503050406030204" pitchFamily="18" charset="0"/>
              <a:ea typeface="Gill Sans" charset="0"/>
              <a:cs typeface="Gill Sans" charset="0"/>
            </a:endParaRPr>
          </a:p>
          <a:p>
            <a:pPr algn="ctr" eaLnBrk="1" hangingPunct="1"/>
            <a:endParaRPr lang="en-US" altLang="en-US" sz="1400" dirty="0">
              <a:solidFill>
                <a:schemeClr val="tx1"/>
              </a:solidFill>
              <a:latin typeface="Cambria" panose="02040503050406030204" pitchFamily="18" charset="0"/>
              <a:ea typeface="Gill Sans" charset="0"/>
              <a:cs typeface="Gill Sans" charset="0"/>
            </a:endParaRPr>
          </a:p>
        </p:txBody>
      </p:sp>
    </p:spTree>
    <p:extLst>
      <p:ext uri="{BB962C8B-B14F-4D97-AF65-F5344CB8AC3E}">
        <p14:creationId xmlns:p14="http://schemas.microsoft.com/office/powerpoint/2010/main" val="32082326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04319F-B253-4283-BF71-4127135753AC}"/>
              </a:ext>
            </a:extLst>
          </p:cNvPr>
          <p:cNvSpPr/>
          <p:nvPr/>
        </p:nvSpPr>
        <p:spPr>
          <a:xfrm>
            <a:off x="622662" y="2286000"/>
            <a:ext cx="8216537"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F897A6D-0795-40BC-BA0D-1B9C1787F3CE}"/>
              </a:ext>
            </a:extLst>
          </p:cNvPr>
          <p:cNvSpPr>
            <a:spLocks noGrp="1"/>
          </p:cNvSpPr>
          <p:nvPr>
            <p:ph type="ctrTitle"/>
          </p:nvPr>
        </p:nvSpPr>
        <p:spPr/>
        <p:txBody>
          <a:bodyPr>
            <a:normAutofit fontScale="90000"/>
          </a:bodyPr>
          <a:lstStyle/>
          <a:p>
            <a:r>
              <a:rPr lang="en-US" dirty="0">
                <a:solidFill>
                  <a:srgbClr val="FF0000"/>
                </a:solidFill>
              </a:rPr>
              <a:t>U.S. Constitution</a:t>
            </a:r>
            <a:br>
              <a:rPr lang="en-US" dirty="0">
                <a:solidFill>
                  <a:srgbClr val="FF0000"/>
                </a:solidFill>
              </a:rPr>
            </a:br>
            <a:r>
              <a:rPr lang="en-US" dirty="0">
                <a:solidFill>
                  <a:srgbClr val="FF0000"/>
                </a:solidFill>
              </a:rPr>
              <a:t>Preamble</a:t>
            </a:r>
          </a:p>
        </p:txBody>
      </p:sp>
      <p:sp>
        <p:nvSpPr>
          <p:cNvPr id="4" name="Text Placeholder 3">
            <a:extLst>
              <a:ext uri="{FF2B5EF4-FFF2-40B4-BE49-F238E27FC236}">
                <a16:creationId xmlns:a16="http://schemas.microsoft.com/office/drawing/2014/main" id="{59D8EACF-4B48-408D-966D-A3C0639E2680}"/>
              </a:ext>
            </a:extLst>
          </p:cNvPr>
          <p:cNvSpPr>
            <a:spLocks noGrp="1"/>
          </p:cNvSpPr>
          <p:nvPr>
            <p:ph type="body" sz="quarter" idx="10"/>
          </p:nvPr>
        </p:nvSpPr>
        <p:spPr>
          <a:xfrm>
            <a:off x="622662" y="2667000"/>
            <a:ext cx="8216537" cy="3429000"/>
          </a:xfrm>
        </p:spPr>
        <p:txBody>
          <a:bodyPr>
            <a:normAutofit/>
          </a:bodyPr>
          <a:lstStyle/>
          <a:p>
            <a:r>
              <a:rPr lang="en-US" b="1" i="1" dirty="0">
                <a:solidFill>
                  <a:srgbClr val="FF0000"/>
                </a:solidFill>
              </a:rPr>
              <a:t>We the People</a:t>
            </a:r>
            <a:r>
              <a:rPr lang="en-US" dirty="0">
                <a:solidFill>
                  <a:srgbClr val="FF0000"/>
                </a:solidFill>
              </a:rPr>
              <a:t>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47232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8" y="4733522"/>
            <a:ext cx="4740228" cy="174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Rectangle 2"/>
          <p:cNvSpPr>
            <a:spLocks/>
          </p:cNvSpPr>
          <p:nvPr/>
        </p:nvSpPr>
        <p:spPr bwMode="auto">
          <a:xfrm>
            <a:off x="339328" y="304800"/>
            <a:ext cx="8358188" cy="1303734"/>
          </a:xfrm>
          <a:prstGeom prst="rect">
            <a:avLst/>
          </a:prstGeom>
          <a:noFill/>
          <a:ln>
            <a:noFill/>
          </a:ln>
          <a:extLst/>
        </p:spPr>
        <p:txBody>
          <a:bodyPr lIns="0" tIns="0" rIns="0" bIns="0" anchor="ctr"/>
          <a:lstStyle/>
          <a:p>
            <a:pPr algn="ctr">
              <a:defRPr/>
            </a:pPr>
            <a:r>
              <a:rPr lang="en-US" sz="3800" i="1" dirty="0">
                <a:solidFill>
                  <a:srgbClr val="FF0000"/>
                </a:solidFill>
                <a:latin typeface="Georgia Bold Italic" panose="02040802050405090203" pitchFamily="18" charset="0"/>
                <a:ea typeface="Georgia Bold Italic" charset="0"/>
                <a:cs typeface="Georgia Bold Italic" charset="0"/>
                <a:sym typeface="Georgia Bold Italic" charset="0"/>
              </a:rPr>
              <a:t>We the People of the United States,</a:t>
            </a:r>
          </a:p>
        </p:txBody>
      </p:sp>
      <p:sp>
        <p:nvSpPr>
          <p:cNvPr id="19459" name="Rectangle 3"/>
          <p:cNvSpPr>
            <a:spLocks/>
          </p:cNvSpPr>
          <p:nvPr/>
        </p:nvSpPr>
        <p:spPr bwMode="auto">
          <a:xfrm>
            <a:off x="660797" y="1768004"/>
            <a:ext cx="7875984" cy="151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800" b="1" dirty="0">
                <a:solidFill>
                  <a:srgbClr val="FF0000"/>
                </a:solidFill>
                <a:latin typeface="Georgia" charset="0"/>
                <a:ea typeface="Gill Sans" charset="0"/>
                <a:cs typeface="Gill Sans" charset="0"/>
              </a:rPr>
              <a:t>Who are </a:t>
            </a:r>
            <a:r>
              <a:rPr lang="en-US" altLang="en-US" sz="2800" u="sng" dirty="0">
                <a:solidFill>
                  <a:srgbClr val="FF0000"/>
                </a:solidFill>
                <a:latin typeface="Georgia Bold Italic" charset="0"/>
                <a:ea typeface="Georgia Bold Italic" charset="0"/>
                <a:cs typeface="Georgia Bold Italic" charset="0"/>
                <a:sym typeface="Georgia Bold Italic" charset="0"/>
              </a:rPr>
              <a:t>We the People </a:t>
            </a:r>
            <a:r>
              <a:rPr lang="en-US" altLang="en-US" sz="2800" dirty="0">
                <a:solidFill>
                  <a:srgbClr val="FF0000"/>
                </a:solidFill>
                <a:latin typeface="Georgia Bold Italic" charset="0"/>
                <a:ea typeface="Georgia Bold Italic" charset="0"/>
                <a:cs typeface="Georgia Bold Italic" charset="0"/>
                <a:sym typeface="Georgia Bold Italic" charset="0"/>
              </a:rPr>
              <a:t>?</a:t>
            </a:r>
            <a:endParaRPr lang="en-US" altLang="en-US" sz="2800" dirty="0">
              <a:solidFill>
                <a:srgbClr val="FF0000"/>
              </a:solidFill>
              <a:ea typeface="Gill Sans" charset="0"/>
              <a:cs typeface="Gill Sans" charset="0"/>
            </a:endParaRPr>
          </a:p>
          <a:p>
            <a:pPr algn="ctr" eaLnBrk="1" hangingPunct="1"/>
            <a:endParaRPr lang="en-US" altLang="en-US" sz="2800" dirty="0">
              <a:solidFill>
                <a:schemeClr val="tx1">
                  <a:lumMod val="85000"/>
                  <a:lumOff val="15000"/>
                </a:schemeClr>
              </a:solidFill>
              <a:ea typeface="Gill Sans" charset="0"/>
              <a:cs typeface="Gill Sans" charset="0"/>
            </a:endParaRPr>
          </a:p>
          <a:p>
            <a:pPr algn="ctr" eaLnBrk="1" hangingPunct="1"/>
            <a:r>
              <a:rPr lang="en-US" altLang="en-US" sz="2800" dirty="0">
                <a:solidFill>
                  <a:srgbClr val="FF0000"/>
                </a:solidFill>
                <a:latin typeface="Georgia" charset="0"/>
                <a:ea typeface="Gill Sans" charset="0"/>
                <a:cs typeface="Gill Sans" charset="0"/>
              </a:rPr>
              <a:t>Every person in the United States</a:t>
            </a:r>
          </a:p>
          <a:p>
            <a:pPr algn="ctr" eaLnBrk="1" hangingPunct="1"/>
            <a:endParaRPr lang="en-US" altLang="en-US" sz="2800" dirty="0">
              <a:solidFill>
                <a:schemeClr val="tx1">
                  <a:lumMod val="85000"/>
                  <a:lumOff val="15000"/>
                </a:schemeClr>
              </a:solidFill>
              <a:latin typeface="Georgia" charset="0"/>
              <a:ea typeface="Gill Sans" charset="0"/>
              <a:cs typeface="Gill Sans" charset="0"/>
            </a:endParaRPr>
          </a:p>
        </p:txBody>
      </p:sp>
      <p:sp>
        <p:nvSpPr>
          <p:cNvPr id="19460" name="TextBox 1"/>
          <p:cNvSpPr txBox="1">
            <a:spLocks noChangeArrowheads="1"/>
          </p:cNvSpPr>
          <p:nvPr/>
        </p:nvSpPr>
        <p:spPr bwMode="auto">
          <a:xfrm>
            <a:off x="708058" y="3182153"/>
            <a:ext cx="3911203" cy="15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dirty="0">
                <a:solidFill>
                  <a:srgbClr val="FF0000"/>
                </a:solidFill>
                <a:latin typeface="Cambria" panose="02040503050406030204" pitchFamily="18" charset="0"/>
                <a:ea typeface="Gill Sans" charset="0"/>
                <a:cs typeface="Gill Sans" charset="0"/>
              </a:rPr>
              <a:t>This means that the government depends on the people for its power and exists to serve them. </a:t>
            </a:r>
            <a:endParaRPr lang="en-US" altLang="en-US" sz="2400" dirty="0">
              <a:solidFill>
                <a:srgbClr val="FF0000"/>
              </a:solidFill>
              <a:latin typeface="Cambria" panose="02040503050406030204" pitchFamily="18" charset="0"/>
            </a:endParaRPr>
          </a:p>
        </p:txBody>
      </p:sp>
      <p:pic>
        <p:nvPicPr>
          <p:cNvPr id="19461" name="Picture 5" descr="C:\Documents and Settings\flrea\Local Settings\Temporary Internet Files\Content.IE5\ERK1T08N\MP9004276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229" y="3487837"/>
            <a:ext cx="3311277" cy="24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032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1000"/>
                                        <p:tgtEl>
                                          <p:spTgt spid="19459">
                                            <p:txEl>
                                              <p:pRg st="2" end="2"/>
                                            </p:txEl>
                                          </p:spTgt>
                                        </p:tgtEl>
                                      </p:cBhvr>
                                    </p:animEffect>
                                    <p:anim calcmode="lin" valueType="num">
                                      <p:cBhvr>
                                        <p:cTn id="8"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fade">
                                      <p:cBhvr>
                                        <p:cTn id="14" dur="1000"/>
                                        <p:tgtEl>
                                          <p:spTgt spid="19460"/>
                                        </p:tgtEl>
                                      </p:cBhvr>
                                    </p:animEffect>
                                    <p:anim calcmode="lin" valueType="num">
                                      <p:cBhvr>
                                        <p:cTn id="15" dur="1000" fill="hold"/>
                                        <p:tgtEl>
                                          <p:spTgt spid="19460"/>
                                        </p:tgtEl>
                                        <p:attrNameLst>
                                          <p:attrName>ppt_x</p:attrName>
                                        </p:attrNameLst>
                                      </p:cBhvr>
                                      <p:tavLst>
                                        <p:tav tm="0">
                                          <p:val>
                                            <p:strVal val="#ppt_x"/>
                                          </p:val>
                                        </p:tav>
                                        <p:tav tm="100000">
                                          <p:val>
                                            <p:strVal val="#ppt_x"/>
                                          </p:val>
                                        </p:tav>
                                      </p:tavLst>
                                    </p:anim>
                                    <p:anim calcmode="lin" valueType="num">
                                      <p:cBhvr>
                                        <p:cTn id="16"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592434" y="220266"/>
            <a:ext cx="7929563"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800" dirty="0">
                <a:solidFill>
                  <a:srgbClr val="FF0000"/>
                </a:solidFill>
                <a:latin typeface="Georgia Bold Italic" panose="02040802050405090203" pitchFamily="18" charset="0"/>
                <a:ea typeface="Georgia Bold Italic" charset="0"/>
                <a:cs typeface="Georgia Bold Italic" charset="0"/>
                <a:sym typeface="Georgia Bold Italic" charset="0"/>
              </a:rPr>
              <a:t>…in order to form a more perfect Union,</a:t>
            </a:r>
          </a:p>
        </p:txBody>
      </p:sp>
      <p:sp>
        <p:nvSpPr>
          <p:cNvPr id="20483" name="Rectangle 2"/>
          <p:cNvSpPr>
            <a:spLocks/>
          </p:cNvSpPr>
          <p:nvPr/>
        </p:nvSpPr>
        <p:spPr bwMode="auto">
          <a:xfrm>
            <a:off x="714375" y="1524000"/>
            <a:ext cx="3750469" cy="397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00" b="1" dirty="0">
                <a:solidFill>
                  <a:srgbClr val="FF0000"/>
                </a:solidFill>
                <a:latin typeface="Cambria" panose="02040503050406030204" pitchFamily="18" charset="0"/>
                <a:ea typeface="Gill Sans" charset="0"/>
                <a:cs typeface="Gill Sans" charset="0"/>
              </a:rPr>
              <a:t>What is a “Union” in context of the Preamble?</a:t>
            </a:r>
          </a:p>
          <a:p>
            <a:pPr algn="ctr" eaLnBrk="1" hangingPunct="1"/>
            <a:endParaRPr lang="en-US" altLang="en-US" sz="2500" b="1" dirty="0">
              <a:solidFill>
                <a:srgbClr val="FF0000"/>
              </a:solidFill>
              <a:latin typeface="Cambria" panose="02040503050406030204" pitchFamily="18" charset="0"/>
              <a:ea typeface="Gill Sans" charset="0"/>
              <a:cs typeface="Gill Sans" charset="0"/>
            </a:endParaRPr>
          </a:p>
          <a:p>
            <a:pPr algn="ctr" eaLnBrk="1" hangingPunct="1"/>
            <a:r>
              <a:rPr lang="en-US" altLang="en-US" sz="2500" dirty="0">
                <a:solidFill>
                  <a:srgbClr val="FF0000"/>
                </a:solidFill>
                <a:latin typeface="Cambria" panose="02040503050406030204" pitchFamily="18" charset="0"/>
                <a:ea typeface="Gill Sans" charset="0"/>
                <a:cs typeface="Gill Sans" charset="0"/>
              </a:rPr>
              <a:t>The “Union” refers to the United States.</a:t>
            </a:r>
          </a:p>
          <a:p>
            <a:pPr algn="ctr" eaLnBrk="1" hangingPunct="1"/>
            <a:endParaRPr lang="en-US" altLang="en-US" sz="2500" dirty="0">
              <a:solidFill>
                <a:schemeClr val="tx1">
                  <a:lumMod val="85000"/>
                  <a:lumOff val="15000"/>
                </a:schemeClr>
              </a:solidFill>
              <a:latin typeface="Cambria" panose="02040503050406030204" pitchFamily="18" charset="0"/>
              <a:ea typeface="Gill Sans" charset="0"/>
              <a:cs typeface="Gill Sans" charset="0"/>
            </a:endParaRPr>
          </a:p>
        </p:txBody>
      </p:sp>
      <p:pic>
        <p:nvPicPr>
          <p:cNvPr id="2048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449" y="2133600"/>
            <a:ext cx="3505200" cy="252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0486" name="TextBox 5"/>
          <p:cNvSpPr txBox="1">
            <a:spLocks noChangeArrowheads="1"/>
          </p:cNvSpPr>
          <p:nvPr/>
        </p:nvSpPr>
        <p:spPr bwMode="auto">
          <a:xfrm>
            <a:off x="1087147" y="4666617"/>
            <a:ext cx="7306717" cy="120369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700" b="1" dirty="0">
              <a:solidFill>
                <a:schemeClr val="tx2"/>
              </a:solidFill>
              <a:latin typeface="Cambria" panose="02040503050406030204" pitchFamily="18" charset="0"/>
            </a:endParaRPr>
          </a:p>
          <a:p>
            <a:pPr algn="ctr" eaLnBrk="1" hangingPunct="1"/>
            <a:endParaRPr lang="en-US" altLang="en-US" sz="700" b="1" dirty="0">
              <a:solidFill>
                <a:schemeClr val="tx2"/>
              </a:solidFill>
              <a:latin typeface="Cambria" panose="02040503050406030204" pitchFamily="18" charset="0"/>
            </a:endParaRPr>
          </a:p>
          <a:p>
            <a:pPr algn="ctr" eaLnBrk="1" hangingPunct="1"/>
            <a:r>
              <a:rPr lang="en-US" altLang="en-US" sz="2000" b="1" dirty="0">
                <a:solidFill>
                  <a:schemeClr val="tx2"/>
                </a:solidFill>
                <a:latin typeface="Cambria" panose="02040503050406030204" pitchFamily="18" charset="0"/>
              </a:rPr>
              <a:t>How would you put </a:t>
            </a:r>
            <a:r>
              <a:rPr lang="en-US" altLang="en-US" sz="2000" dirty="0">
                <a:solidFill>
                  <a:srgbClr val="C00000"/>
                </a:solidFill>
                <a:latin typeface="Cambria" panose="02040503050406030204" pitchFamily="18" charset="0"/>
              </a:rPr>
              <a:t>“in order to form a more perfect Union</a:t>
            </a:r>
            <a:r>
              <a:rPr lang="en-US" altLang="en-US" sz="2000" dirty="0">
                <a:solidFill>
                  <a:srgbClr val="C00000"/>
                </a:solidFill>
                <a:latin typeface="Cambria" panose="02040503050406030204" pitchFamily="18" charset="0"/>
                <a:ea typeface="Georgia Bold Italic" charset="0"/>
                <a:cs typeface="Georgia Bold Italic" charset="0"/>
                <a:sym typeface="Georgia Bold Italic" charset="0"/>
              </a:rPr>
              <a:t>”</a:t>
            </a:r>
            <a:r>
              <a:rPr lang="en-US" altLang="en-US" sz="2000" dirty="0">
                <a:solidFill>
                  <a:srgbClr val="C00000"/>
                </a:solidFill>
                <a:latin typeface="Cambria" panose="02040503050406030204" pitchFamily="18" charset="0"/>
              </a:rPr>
              <a:t> </a:t>
            </a:r>
            <a:r>
              <a:rPr lang="en-US" altLang="en-US" sz="2000" b="1" dirty="0">
                <a:solidFill>
                  <a:schemeClr val="tx2"/>
                </a:solidFill>
                <a:latin typeface="Cambria" panose="02040503050406030204" pitchFamily="18" charset="0"/>
              </a:rPr>
              <a:t>in your own words?</a:t>
            </a:r>
            <a:endParaRPr lang="en-US" altLang="en-US" sz="700" b="1" dirty="0">
              <a:solidFill>
                <a:schemeClr val="tx2"/>
              </a:solidFill>
              <a:latin typeface="Cambria" panose="02040503050406030204" pitchFamily="18" charset="0"/>
            </a:endParaRPr>
          </a:p>
          <a:p>
            <a:pPr algn="ctr" eaLnBrk="1" hangingPunct="1"/>
            <a:endParaRPr lang="en-US" altLang="en-US" sz="2000" b="1" dirty="0">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3919457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1000"/>
                                        <p:tgtEl>
                                          <p:spTgt spid="20483">
                                            <p:txEl>
                                              <p:pRg st="2" end="2"/>
                                            </p:txEl>
                                          </p:spTgt>
                                        </p:tgtEl>
                                      </p:cBhvr>
                                    </p:animEffect>
                                    <p:anim calcmode="lin" valueType="num">
                                      <p:cBhvr>
                                        <p:cTn id="8"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6"/>
                                        </p:tgtEl>
                                        <p:attrNameLst>
                                          <p:attrName>style.visibility</p:attrName>
                                        </p:attrNameLst>
                                      </p:cBhvr>
                                      <p:to>
                                        <p:strVal val="visible"/>
                                      </p:to>
                                    </p:set>
                                    <p:animEffect transition="in" filter="fade">
                                      <p:cBhvr>
                                        <p:cTn id="14" dur="1000"/>
                                        <p:tgtEl>
                                          <p:spTgt spid="20486"/>
                                        </p:tgtEl>
                                      </p:cBhvr>
                                    </p:animEffect>
                                    <p:anim calcmode="lin" valueType="num">
                                      <p:cBhvr>
                                        <p:cTn id="15" dur="1000" fill="hold"/>
                                        <p:tgtEl>
                                          <p:spTgt spid="20486"/>
                                        </p:tgtEl>
                                        <p:attrNameLst>
                                          <p:attrName>ppt_x</p:attrName>
                                        </p:attrNameLst>
                                      </p:cBhvr>
                                      <p:tavLst>
                                        <p:tav tm="0">
                                          <p:val>
                                            <p:strVal val="#ppt_x"/>
                                          </p:val>
                                        </p:tav>
                                        <p:tav tm="100000">
                                          <p:val>
                                            <p:strVal val="#ppt_x"/>
                                          </p:val>
                                        </p:tav>
                                      </p:tavLst>
                                    </p:anim>
                                    <p:anim calcmode="lin" valueType="num">
                                      <p:cBhvr>
                                        <p:cTn id="16"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54698" y="548051"/>
            <a:ext cx="9187533"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4600" dirty="0">
                <a:solidFill>
                  <a:srgbClr val="FF0000"/>
                </a:solidFill>
                <a:latin typeface="Georgia Bold Italic" panose="02040802050405090203" pitchFamily="18" charset="0"/>
                <a:ea typeface="Georgia Bold Italic" charset="0"/>
                <a:cs typeface="Georgia Bold Italic" charset="0"/>
                <a:sym typeface="Georgia Bold Italic" charset="0"/>
              </a:rPr>
              <a:t>…establish Justice</a:t>
            </a:r>
            <a:r>
              <a:rPr lang="en-US" altLang="en-US" sz="4600" dirty="0">
                <a:solidFill>
                  <a:schemeClr val="bg1"/>
                </a:solidFill>
                <a:latin typeface="Georgia Bold Italic" panose="02040802050405090203" pitchFamily="18" charset="0"/>
                <a:ea typeface="Georgia Bold Italic" charset="0"/>
                <a:cs typeface="Georgia Bold Italic" charset="0"/>
                <a:sym typeface="Georgia Bold Italic" charset="0"/>
              </a:rPr>
              <a:t>, </a:t>
            </a:r>
          </a:p>
        </p:txBody>
      </p:sp>
      <p:sp>
        <p:nvSpPr>
          <p:cNvPr id="21507" name="Rectangle 2"/>
          <p:cNvSpPr>
            <a:spLocks/>
          </p:cNvSpPr>
          <p:nvPr/>
        </p:nvSpPr>
        <p:spPr bwMode="auto">
          <a:xfrm>
            <a:off x="646286" y="1928812"/>
            <a:ext cx="3000375" cy="19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800" dirty="0">
                <a:solidFill>
                  <a:srgbClr val="FF0000"/>
                </a:solidFill>
                <a:latin typeface="Cambria" panose="02040503050406030204" pitchFamily="18" charset="0"/>
                <a:ea typeface="Gill Sans" charset="0"/>
                <a:cs typeface="Gill Sans" charset="0"/>
              </a:rPr>
              <a:t>What does “justice” mean?</a:t>
            </a:r>
          </a:p>
          <a:p>
            <a:pPr algn="ctr" eaLnBrk="1" hangingPunct="1"/>
            <a:endParaRPr lang="en-US" altLang="en-US" sz="2800" dirty="0">
              <a:solidFill>
                <a:srgbClr val="FF0000"/>
              </a:solidFill>
              <a:latin typeface="Cambria" panose="02040503050406030204" pitchFamily="18" charset="0"/>
              <a:ea typeface="Gill Sans" charset="0"/>
              <a:cs typeface="Gill Sans" charset="0"/>
            </a:endParaRPr>
          </a:p>
          <a:p>
            <a:pPr algn="ctr" eaLnBrk="1" hangingPunct="1"/>
            <a:r>
              <a:rPr lang="en-US" altLang="en-US" sz="2800" dirty="0">
                <a:solidFill>
                  <a:srgbClr val="FF0000"/>
                </a:solidFill>
                <a:latin typeface="Cambria" panose="02040503050406030204" pitchFamily="18" charset="0"/>
                <a:ea typeface="Gill Sans" charset="0"/>
                <a:cs typeface="Gill Sans" charset="0"/>
              </a:rPr>
              <a:t> Fairness; the act of applying or upholding the law</a:t>
            </a:r>
          </a:p>
        </p:txBody>
      </p:sp>
      <p:pic>
        <p:nvPicPr>
          <p:cNvPr id="20483" name="Picture 3"/>
          <p:cNvPicPr>
            <a:picLocks noChangeArrowheads="1"/>
          </p:cNvPicPr>
          <p:nvPr/>
        </p:nvPicPr>
        <p:blipFill>
          <a:blip r:embed="rId3" cstate="print"/>
          <a:srcRect/>
          <a:stretch>
            <a:fillRect/>
          </a:stretch>
        </p:blipFill>
        <p:spPr bwMode="auto">
          <a:xfrm>
            <a:off x="5486400" y="1928812"/>
            <a:ext cx="3233329" cy="2368971"/>
          </a:xfrm>
          <a:prstGeom prst="rect">
            <a:avLst/>
          </a:prstGeom>
          <a:noFill/>
          <a:ln w="50800" cap="flat">
            <a:solidFill>
              <a:schemeClr val="tx1"/>
            </a:solidFill>
            <a:prstDash val="solid"/>
            <a:round/>
            <a:headEnd/>
            <a:tailEnd/>
          </a:ln>
          <a:effectLst>
            <a:outerShdw blurRad="127000" dist="76199" dir="2700000" algn="ctr" rotWithShape="0">
              <a:schemeClr val="bg2">
                <a:alpha val="75000"/>
              </a:schemeClr>
            </a:outerShdw>
          </a:effectLst>
          <a:extLst/>
        </p:spPr>
      </p:pic>
      <p:pic>
        <p:nvPicPr>
          <p:cNvPr id="21509" name="Picture 5" descr="C:\Program Files\Microsoft Office\MEDIA\CAGCAT10\j030084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667000"/>
            <a:ext cx="2486918" cy="20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6"/>
          <p:cNvSpPr txBox="1">
            <a:spLocks noChangeArrowheads="1"/>
          </p:cNvSpPr>
          <p:nvPr/>
        </p:nvSpPr>
        <p:spPr bwMode="auto">
          <a:xfrm>
            <a:off x="885153" y="4795547"/>
            <a:ext cx="7307833" cy="895917"/>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700" b="1">
              <a:solidFill>
                <a:schemeClr val="tx2"/>
              </a:solidFill>
              <a:latin typeface="Cambria" panose="02040503050406030204" pitchFamily="18" charset="0"/>
            </a:endParaRPr>
          </a:p>
          <a:p>
            <a:pPr algn="ctr" eaLnBrk="1" hangingPunct="1"/>
            <a:endParaRPr lang="en-US" altLang="en-US" sz="700" b="1">
              <a:solidFill>
                <a:schemeClr val="tx2"/>
              </a:solidFill>
              <a:latin typeface="Cambria" panose="02040503050406030204" pitchFamily="18" charset="0"/>
            </a:endParaRPr>
          </a:p>
          <a:p>
            <a:pPr algn="ctr" eaLnBrk="1" hangingPunct="1"/>
            <a:r>
              <a:rPr lang="en-US" altLang="en-US" sz="2000" b="1">
                <a:solidFill>
                  <a:schemeClr val="tx2"/>
                </a:solidFill>
                <a:latin typeface="Cambria" panose="02040503050406030204" pitchFamily="18" charset="0"/>
              </a:rPr>
              <a:t>How would you put </a:t>
            </a:r>
            <a:r>
              <a:rPr lang="en-US" altLang="en-US" sz="2000">
                <a:solidFill>
                  <a:srgbClr val="C00000"/>
                </a:solidFill>
                <a:latin typeface="Cambria" panose="02040503050406030204" pitchFamily="18" charset="0"/>
              </a:rPr>
              <a:t>“establish justice</a:t>
            </a:r>
            <a:r>
              <a:rPr lang="en-US" altLang="en-US" sz="2000">
                <a:solidFill>
                  <a:srgbClr val="C00000"/>
                </a:solidFill>
                <a:latin typeface="Cambria" panose="02040503050406030204" pitchFamily="18" charset="0"/>
                <a:ea typeface="Georgia Bold Italic" charset="0"/>
                <a:cs typeface="Georgia Bold Italic" charset="0"/>
                <a:sym typeface="Georgia Bold Italic" charset="0"/>
              </a:rPr>
              <a:t>”</a:t>
            </a:r>
            <a:r>
              <a:rPr lang="en-US" altLang="en-US" sz="2000">
                <a:solidFill>
                  <a:srgbClr val="C00000"/>
                </a:solidFill>
                <a:latin typeface="Cambria" panose="02040503050406030204" pitchFamily="18" charset="0"/>
              </a:rPr>
              <a:t> </a:t>
            </a:r>
            <a:r>
              <a:rPr lang="en-US" altLang="en-US" sz="2000" b="1">
                <a:solidFill>
                  <a:schemeClr val="tx2"/>
                </a:solidFill>
                <a:latin typeface="Cambria" panose="02040503050406030204" pitchFamily="18" charset="0"/>
              </a:rPr>
              <a:t>in your own words?</a:t>
            </a:r>
            <a:endParaRPr lang="en-US" altLang="en-US" sz="700" b="1">
              <a:solidFill>
                <a:schemeClr val="tx2"/>
              </a:solidFill>
              <a:latin typeface="Cambria" panose="02040503050406030204" pitchFamily="18" charset="0"/>
            </a:endParaRPr>
          </a:p>
          <a:p>
            <a:pPr algn="ctr" eaLnBrk="1" hangingPunct="1"/>
            <a:endParaRPr lang="en-US" altLang="en-US" sz="2000" b="1">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63980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1000"/>
                                        <p:tgtEl>
                                          <p:spTgt spid="21507">
                                            <p:txEl>
                                              <p:pRg st="2" end="2"/>
                                            </p:txEl>
                                          </p:spTgt>
                                        </p:tgtEl>
                                      </p:cBhvr>
                                    </p:animEffect>
                                    <p:anim calcmode="lin" valueType="num">
                                      <p:cBhvr>
                                        <p:cTn id="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11"/>
                                        </p:tgtEl>
                                        <p:attrNameLst>
                                          <p:attrName>style.visibility</p:attrName>
                                        </p:attrNameLst>
                                      </p:cBhvr>
                                      <p:to>
                                        <p:strVal val="visible"/>
                                      </p:to>
                                    </p:set>
                                    <p:animEffect transition="in" filter="fade">
                                      <p:cBhvr>
                                        <p:cTn id="14" dur="1000"/>
                                        <p:tgtEl>
                                          <p:spTgt spid="21511"/>
                                        </p:tgtEl>
                                      </p:cBhvr>
                                    </p:animEffect>
                                    <p:anim calcmode="lin" valueType="num">
                                      <p:cBhvr>
                                        <p:cTn id="15" dur="1000" fill="hold"/>
                                        <p:tgtEl>
                                          <p:spTgt spid="21511"/>
                                        </p:tgtEl>
                                        <p:attrNameLst>
                                          <p:attrName>ppt_x</p:attrName>
                                        </p:attrNameLst>
                                      </p:cBhvr>
                                      <p:tavLst>
                                        <p:tav tm="0">
                                          <p:val>
                                            <p:strVal val="#ppt_x"/>
                                          </p:val>
                                        </p:tav>
                                        <p:tav tm="100000">
                                          <p:val>
                                            <p:strVal val="#ppt_x"/>
                                          </p:val>
                                        </p:tav>
                                      </p:tavLst>
                                    </p:anim>
                                    <p:anim calcmode="lin" valueType="num">
                                      <p:cBhvr>
                                        <p:cTn id="16" dur="1000" fill="hold"/>
                                        <p:tgtEl>
                                          <p:spTgt spid="2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C:\Documents and Settings\flrea\Local Settings\Temporary Internet Files\Content.IE5\00K2A6ZT\MC90043876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54" b="12854"/>
          <a:stretch/>
        </p:blipFill>
        <p:spPr bwMode="auto">
          <a:xfrm>
            <a:off x="406500" y="3602924"/>
            <a:ext cx="1945900" cy="12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p:cNvSpPr>
          <p:nvPr/>
        </p:nvSpPr>
        <p:spPr bwMode="auto">
          <a:xfrm>
            <a:off x="-21767" y="468808"/>
            <a:ext cx="9187533"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800" dirty="0">
                <a:solidFill>
                  <a:srgbClr val="FF0000"/>
                </a:solidFill>
                <a:latin typeface="Georgia Bold Italic" panose="02040802050405090203" pitchFamily="18" charset="0"/>
                <a:ea typeface="Georgia Bold Italic" charset="0"/>
                <a:cs typeface="Georgia Bold Italic" charset="0"/>
                <a:sym typeface="Georgia Bold Italic" charset="0"/>
              </a:rPr>
              <a:t>…insure domestic tranquility</a:t>
            </a:r>
            <a:r>
              <a:rPr lang="en-US" altLang="en-US" sz="3800" dirty="0">
                <a:solidFill>
                  <a:schemeClr val="bg1"/>
                </a:solidFill>
                <a:latin typeface="Georgia Bold Italic" panose="02040802050405090203" pitchFamily="18" charset="0"/>
                <a:ea typeface="Georgia Bold Italic" charset="0"/>
                <a:cs typeface="Georgia Bold Italic" charset="0"/>
                <a:sym typeface="Georgia Bold Italic" charset="0"/>
              </a:rPr>
              <a:t>,</a:t>
            </a:r>
          </a:p>
        </p:txBody>
      </p:sp>
      <p:sp>
        <p:nvSpPr>
          <p:cNvPr id="22532" name="Rectangle 3"/>
          <p:cNvSpPr>
            <a:spLocks/>
          </p:cNvSpPr>
          <p:nvPr/>
        </p:nvSpPr>
        <p:spPr bwMode="auto">
          <a:xfrm>
            <a:off x="586555" y="1690033"/>
            <a:ext cx="3531691" cy="1928813"/>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1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2500" b="1" dirty="0">
                <a:solidFill>
                  <a:schemeClr val="tx1">
                    <a:lumMod val="75000"/>
                    <a:lumOff val="25000"/>
                  </a:schemeClr>
                </a:solidFill>
                <a:latin typeface="Cambria" panose="02040503050406030204" pitchFamily="18" charset="0"/>
                <a:ea typeface="Gill Sans" charset="0"/>
                <a:cs typeface="Gill Sans" charset="0"/>
              </a:rPr>
              <a:t> What does “domestic” mean?</a:t>
            </a:r>
          </a:p>
          <a:p>
            <a:pPr algn="ctr" eaLnBrk="1" hangingPunct="1"/>
            <a:endParaRPr lang="en-US" altLang="en-US" sz="25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2500" b="1" dirty="0">
                <a:solidFill>
                  <a:schemeClr val="tx1">
                    <a:lumMod val="75000"/>
                    <a:lumOff val="25000"/>
                  </a:schemeClr>
                </a:solidFill>
                <a:latin typeface="Cambria" panose="02040503050406030204" pitchFamily="18" charset="0"/>
                <a:ea typeface="Gill Sans" charset="0"/>
                <a:cs typeface="Gill Sans" charset="0"/>
              </a:rPr>
              <a:t>Within a country   </a:t>
            </a:r>
          </a:p>
        </p:txBody>
      </p:sp>
      <p:sp>
        <p:nvSpPr>
          <p:cNvPr id="22533" name="Rectangle 4"/>
          <p:cNvSpPr>
            <a:spLocks/>
          </p:cNvSpPr>
          <p:nvPr/>
        </p:nvSpPr>
        <p:spPr bwMode="auto">
          <a:xfrm>
            <a:off x="4953371" y="1711642"/>
            <a:ext cx="3791769" cy="1937742"/>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4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2500" b="1" dirty="0">
                <a:solidFill>
                  <a:schemeClr val="tx1">
                    <a:lumMod val="75000"/>
                    <a:lumOff val="25000"/>
                  </a:schemeClr>
                </a:solidFill>
                <a:latin typeface="Cambria" panose="02040503050406030204" pitchFamily="18" charset="0"/>
                <a:ea typeface="Gill Sans" charset="0"/>
                <a:cs typeface="Gill Sans" charset="0"/>
              </a:rPr>
              <a:t>What does “tranquility” mean?</a:t>
            </a:r>
          </a:p>
          <a:p>
            <a:pPr algn="ctr" eaLnBrk="1" hangingPunct="1"/>
            <a:endParaRPr lang="en-US" altLang="en-US" sz="25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2500" b="1" dirty="0">
                <a:solidFill>
                  <a:schemeClr val="tx1">
                    <a:lumMod val="75000"/>
                    <a:lumOff val="25000"/>
                  </a:schemeClr>
                </a:solidFill>
                <a:latin typeface="Cambria" panose="02040503050406030204" pitchFamily="18" charset="0"/>
                <a:ea typeface="Gill Sans" charset="0"/>
                <a:cs typeface="Gill Sans" charset="0"/>
              </a:rPr>
              <a:t>Peace  </a:t>
            </a:r>
          </a:p>
        </p:txBody>
      </p:sp>
      <p:pic>
        <p:nvPicPr>
          <p:cNvPr id="22536" name="Picture 8" descr="C:\Documents and Settings\flrea\Local Settings\Temporary Internet Files\Content.IE5\WAFDA75N\MC900293856[1].wmf"/>
          <p:cNvPicPr>
            <a:picLocks noChangeAspect="1" noChangeArrowheads="1"/>
          </p:cNvPicPr>
          <p:nvPr/>
        </p:nvPicPr>
        <p:blipFill>
          <a:blip r:embed="rId4" cstate="print">
            <a:duotone>
              <a:schemeClr val="accent2">
                <a:shade val="45000"/>
                <a:satMod val="135000"/>
              </a:schemeClr>
              <a:prstClr val="white"/>
            </a:duotone>
            <a:extLst/>
          </a:blip>
          <a:srcRect/>
          <a:stretch>
            <a:fillRect/>
          </a:stretch>
        </p:blipFill>
        <p:spPr bwMode="auto">
          <a:xfrm>
            <a:off x="6929959" y="3618846"/>
            <a:ext cx="1295400" cy="1290863"/>
          </a:xfrm>
          <a:prstGeom prst="rect">
            <a:avLst/>
          </a:prstGeom>
          <a:noFill/>
          <a:extLst/>
        </p:spPr>
      </p:pic>
      <p:sp>
        <p:nvSpPr>
          <p:cNvPr id="22535" name="TextBox 2"/>
          <p:cNvSpPr txBox="1">
            <a:spLocks noChangeArrowheads="1"/>
          </p:cNvSpPr>
          <p:nvPr/>
        </p:nvSpPr>
        <p:spPr bwMode="auto">
          <a:xfrm>
            <a:off x="2323572" y="3654687"/>
            <a:ext cx="4496855" cy="1233413"/>
          </a:xfrm>
          <a:prstGeom prst="rect">
            <a:avLst/>
          </a:prstGeom>
          <a:solidFill>
            <a:srgbClr val="0A89E0"/>
          </a:solidFill>
          <a:ln>
            <a:noFill/>
          </a:ln>
        </p:spPr>
        <p:txBody>
          <a:bodyPr wrap="squar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00" b="1" dirty="0">
                <a:solidFill>
                  <a:srgbClr val="FF0000"/>
                </a:solidFill>
                <a:latin typeface="Cambria" panose="02040503050406030204" pitchFamily="18" charset="0"/>
                <a:ea typeface="Gill Sans" charset="0"/>
                <a:cs typeface="Gill Sans" charset="0"/>
              </a:rPr>
              <a:t>domestic + tranquility = ?</a:t>
            </a:r>
          </a:p>
          <a:p>
            <a:pPr algn="ctr" eaLnBrk="1" hangingPunct="1"/>
            <a:endParaRPr lang="en-US" altLang="en-US" sz="2500" b="1" dirty="0">
              <a:solidFill>
                <a:srgbClr val="FF0000"/>
              </a:solidFill>
              <a:latin typeface="Cambria" panose="02040503050406030204" pitchFamily="18" charset="0"/>
              <a:ea typeface="Gill Sans" charset="0"/>
              <a:cs typeface="Gill Sans" charset="0"/>
            </a:endParaRPr>
          </a:p>
          <a:p>
            <a:pPr algn="ctr" eaLnBrk="1" hangingPunct="1"/>
            <a:r>
              <a:rPr lang="en-US" altLang="en-US" sz="2500" b="1" dirty="0">
                <a:solidFill>
                  <a:srgbClr val="FF0000"/>
                </a:solidFill>
                <a:latin typeface="Cambria" panose="02040503050406030204" pitchFamily="18" charset="0"/>
                <a:ea typeface="Gill Sans" charset="0"/>
                <a:cs typeface="Gill Sans" charset="0"/>
              </a:rPr>
              <a:t>Peace within a country  </a:t>
            </a:r>
            <a:endParaRPr lang="en-US" altLang="en-US" sz="2500" dirty="0">
              <a:solidFill>
                <a:srgbClr val="FF0000"/>
              </a:solidFill>
              <a:latin typeface="Cambria" panose="02040503050406030204" pitchFamily="18" charset="0"/>
            </a:endParaRPr>
          </a:p>
        </p:txBody>
      </p:sp>
      <p:sp>
        <p:nvSpPr>
          <p:cNvPr id="22537" name="TextBox 11"/>
          <p:cNvSpPr txBox="1">
            <a:spLocks noChangeArrowheads="1"/>
          </p:cNvSpPr>
          <p:nvPr/>
        </p:nvSpPr>
        <p:spPr bwMode="auto">
          <a:xfrm>
            <a:off x="586555" y="5115595"/>
            <a:ext cx="8024045" cy="895917"/>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700" b="1" dirty="0">
              <a:solidFill>
                <a:schemeClr val="tx2"/>
              </a:solidFill>
              <a:latin typeface="Cambria" panose="02040503050406030204" pitchFamily="18" charset="0"/>
            </a:endParaRPr>
          </a:p>
          <a:p>
            <a:pPr algn="ctr" eaLnBrk="1" hangingPunct="1"/>
            <a:endParaRPr lang="en-US" altLang="en-US" sz="700" b="1" dirty="0">
              <a:solidFill>
                <a:schemeClr val="tx2"/>
              </a:solidFill>
              <a:latin typeface="Cambria" panose="02040503050406030204" pitchFamily="18" charset="0"/>
            </a:endParaRPr>
          </a:p>
          <a:p>
            <a:pPr algn="ctr" eaLnBrk="1" hangingPunct="1"/>
            <a:r>
              <a:rPr lang="en-US" altLang="en-US" sz="2000" b="1" dirty="0">
                <a:solidFill>
                  <a:schemeClr val="tx2"/>
                </a:solidFill>
                <a:latin typeface="Cambria" panose="02040503050406030204" pitchFamily="18" charset="0"/>
              </a:rPr>
              <a:t>How would you put </a:t>
            </a:r>
            <a:r>
              <a:rPr lang="en-US" altLang="en-US" sz="2000" dirty="0">
                <a:solidFill>
                  <a:srgbClr val="C00000"/>
                </a:solidFill>
                <a:latin typeface="Cambria" panose="02040503050406030204" pitchFamily="18" charset="0"/>
              </a:rPr>
              <a:t>“insure domestic tranquility</a:t>
            </a:r>
            <a:r>
              <a:rPr lang="en-US" altLang="en-US" sz="2000" dirty="0">
                <a:solidFill>
                  <a:srgbClr val="C00000"/>
                </a:solidFill>
                <a:latin typeface="Cambria" panose="02040503050406030204" pitchFamily="18" charset="0"/>
                <a:ea typeface="Georgia Bold Italic" charset="0"/>
                <a:cs typeface="Georgia Bold Italic" charset="0"/>
                <a:sym typeface="Georgia Bold Italic" charset="0"/>
              </a:rPr>
              <a:t>”</a:t>
            </a:r>
            <a:r>
              <a:rPr lang="en-US" altLang="en-US" sz="2000" dirty="0">
                <a:solidFill>
                  <a:srgbClr val="C00000"/>
                </a:solidFill>
                <a:latin typeface="Cambria" panose="02040503050406030204" pitchFamily="18" charset="0"/>
              </a:rPr>
              <a:t> </a:t>
            </a:r>
            <a:r>
              <a:rPr lang="en-US" altLang="en-US" sz="2000" b="1" dirty="0">
                <a:solidFill>
                  <a:schemeClr val="tx2"/>
                </a:solidFill>
                <a:latin typeface="Cambria" panose="02040503050406030204" pitchFamily="18" charset="0"/>
              </a:rPr>
              <a:t>in your own words?</a:t>
            </a:r>
            <a:endParaRPr lang="en-US" altLang="en-US" sz="700" b="1" dirty="0">
              <a:solidFill>
                <a:schemeClr val="tx2"/>
              </a:solidFill>
              <a:latin typeface="Cambria" panose="02040503050406030204" pitchFamily="18" charset="0"/>
            </a:endParaRPr>
          </a:p>
          <a:p>
            <a:pPr algn="ctr" eaLnBrk="1" hangingPunct="1"/>
            <a:endParaRPr lang="en-US" altLang="en-US" sz="2000" b="1" dirty="0">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24305147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xEl>
                                              <p:pRg st="3" end="3"/>
                                            </p:txEl>
                                          </p:spTgt>
                                        </p:tgtEl>
                                        <p:attrNameLst>
                                          <p:attrName>style.visibility</p:attrName>
                                        </p:attrNameLst>
                                      </p:cBhvr>
                                      <p:to>
                                        <p:strVal val="visible"/>
                                      </p:to>
                                    </p:set>
                                    <p:animEffect transition="in" filter="fade">
                                      <p:cBhvr>
                                        <p:cTn id="7" dur="1000"/>
                                        <p:tgtEl>
                                          <p:spTgt spid="22532">
                                            <p:txEl>
                                              <p:pRg st="3" end="3"/>
                                            </p:txEl>
                                          </p:spTgt>
                                        </p:tgtEl>
                                      </p:cBhvr>
                                    </p:animEffect>
                                    <p:anim calcmode="lin" valueType="num">
                                      <p:cBhvr>
                                        <p:cTn id="8" dur="10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25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xEl>
                                              <p:pRg st="1" end="1"/>
                                            </p:txEl>
                                          </p:spTgt>
                                        </p:tgtEl>
                                        <p:attrNameLst>
                                          <p:attrName>style.visibility</p:attrName>
                                        </p:attrNameLst>
                                      </p:cBhvr>
                                      <p:to>
                                        <p:strVal val="visible"/>
                                      </p:to>
                                    </p:set>
                                    <p:animEffect transition="in" filter="fade">
                                      <p:cBhvr>
                                        <p:cTn id="14" dur="1000"/>
                                        <p:tgtEl>
                                          <p:spTgt spid="22533">
                                            <p:txEl>
                                              <p:pRg st="1" end="1"/>
                                            </p:txEl>
                                          </p:spTgt>
                                        </p:tgtEl>
                                      </p:cBhvr>
                                    </p:animEffect>
                                    <p:anim calcmode="lin" valueType="num">
                                      <p:cBhvr>
                                        <p:cTn id="15" dur="10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3">
                                            <p:txEl>
                                              <p:pRg st="3" end="3"/>
                                            </p:txEl>
                                          </p:spTgt>
                                        </p:tgtEl>
                                        <p:attrNameLst>
                                          <p:attrName>style.visibility</p:attrName>
                                        </p:attrNameLst>
                                      </p:cBhvr>
                                      <p:to>
                                        <p:strVal val="visible"/>
                                      </p:to>
                                    </p:set>
                                    <p:animEffect transition="in" filter="fade">
                                      <p:cBhvr>
                                        <p:cTn id="21" dur="1000"/>
                                        <p:tgtEl>
                                          <p:spTgt spid="22533">
                                            <p:txEl>
                                              <p:pRg st="3" end="3"/>
                                            </p:txEl>
                                          </p:spTgt>
                                        </p:tgtEl>
                                      </p:cBhvr>
                                    </p:animEffect>
                                    <p:anim calcmode="lin" valueType="num">
                                      <p:cBhvr>
                                        <p:cTn id="22" dur="10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25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5">
                                            <p:txEl>
                                              <p:pRg st="0" end="0"/>
                                            </p:txEl>
                                          </p:spTgt>
                                        </p:tgtEl>
                                        <p:attrNameLst>
                                          <p:attrName>style.visibility</p:attrName>
                                        </p:attrNameLst>
                                      </p:cBhvr>
                                      <p:to>
                                        <p:strVal val="visible"/>
                                      </p:to>
                                    </p:set>
                                    <p:animEffect transition="in" filter="fade">
                                      <p:cBhvr>
                                        <p:cTn id="28" dur="1000"/>
                                        <p:tgtEl>
                                          <p:spTgt spid="22535">
                                            <p:txEl>
                                              <p:pRg st="0" end="0"/>
                                            </p:txEl>
                                          </p:spTgt>
                                        </p:tgtEl>
                                      </p:cBhvr>
                                    </p:animEffect>
                                    <p:anim calcmode="lin" valueType="num">
                                      <p:cBhvr>
                                        <p:cTn id="29" dur="1000" fill="hold"/>
                                        <p:tgtEl>
                                          <p:spTgt spid="2253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25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535">
                                            <p:txEl>
                                              <p:pRg st="2" end="2"/>
                                            </p:txEl>
                                          </p:spTgt>
                                        </p:tgtEl>
                                        <p:attrNameLst>
                                          <p:attrName>style.visibility</p:attrName>
                                        </p:attrNameLst>
                                      </p:cBhvr>
                                      <p:to>
                                        <p:strVal val="visible"/>
                                      </p:to>
                                    </p:set>
                                    <p:animEffect transition="in" filter="fade">
                                      <p:cBhvr>
                                        <p:cTn id="35" dur="1000"/>
                                        <p:tgtEl>
                                          <p:spTgt spid="22535">
                                            <p:txEl>
                                              <p:pRg st="2" end="2"/>
                                            </p:txEl>
                                          </p:spTgt>
                                        </p:tgtEl>
                                      </p:cBhvr>
                                    </p:animEffect>
                                    <p:anim calcmode="lin" valueType="num">
                                      <p:cBhvr>
                                        <p:cTn id="36" dur="1000" fill="hold"/>
                                        <p:tgtEl>
                                          <p:spTgt spid="2253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2535">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2530"/>
                                        </p:tgtEl>
                                        <p:attrNameLst>
                                          <p:attrName>style.visibility</p:attrName>
                                        </p:attrNameLst>
                                      </p:cBhvr>
                                      <p:to>
                                        <p:strVal val="visible"/>
                                      </p:to>
                                    </p:set>
                                    <p:animEffect transition="in" filter="fade">
                                      <p:cBhvr>
                                        <p:cTn id="40" dur="1000"/>
                                        <p:tgtEl>
                                          <p:spTgt spid="22530"/>
                                        </p:tgtEl>
                                      </p:cBhvr>
                                    </p:animEffect>
                                    <p:anim calcmode="lin" valueType="num">
                                      <p:cBhvr>
                                        <p:cTn id="41" dur="1000" fill="hold"/>
                                        <p:tgtEl>
                                          <p:spTgt spid="22530"/>
                                        </p:tgtEl>
                                        <p:attrNameLst>
                                          <p:attrName>ppt_x</p:attrName>
                                        </p:attrNameLst>
                                      </p:cBhvr>
                                      <p:tavLst>
                                        <p:tav tm="0">
                                          <p:val>
                                            <p:strVal val="#ppt_x"/>
                                          </p:val>
                                        </p:tav>
                                        <p:tav tm="100000">
                                          <p:val>
                                            <p:strVal val="#ppt_x"/>
                                          </p:val>
                                        </p:tav>
                                      </p:tavLst>
                                    </p:anim>
                                    <p:anim calcmode="lin" valueType="num">
                                      <p:cBhvr>
                                        <p:cTn id="42" dur="1000" fill="hold"/>
                                        <p:tgtEl>
                                          <p:spTgt spid="2253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2536"/>
                                        </p:tgtEl>
                                        <p:attrNameLst>
                                          <p:attrName>style.visibility</p:attrName>
                                        </p:attrNameLst>
                                      </p:cBhvr>
                                      <p:to>
                                        <p:strVal val="visible"/>
                                      </p:to>
                                    </p:set>
                                    <p:animEffect transition="in" filter="fade">
                                      <p:cBhvr>
                                        <p:cTn id="45" dur="1000"/>
                                        <p:tgtEl>
                                          <p:spTgt spid="22536"/>
                                        </p:tgtEl>
                                      </p:cBhvr>
                                    </p:animEffect>
                                    <p:anim calcmode="lin" valueType="num">
                                      <p:cBhvr>
                                        <p:cTn id="46" dur="1000" fill="hold"/>
                                        <p:tgtEl>
                                          <p:spTgt spid="22536"/>
                                        </p:tgtEl>
                                        <p:attrNameLst>
                                          <p:attrName>ppt_x</p:attrName>
                                        </p:attrNameLst>
                                      </p:cBhvr>
                                      <p:tavLst>
                                        <p:tav tm="0">
                                          <p:val>
                                            <p:strVal val="#ppt_x"/>
                                          </p:val>
                                        </p:tav>
                                        <p:tav tm="100000">
                                          <p:val>
                                            <p:strVal val="#ppt_x"/>
                                          </p:val>
                                        </p:tav>
                                      </p:tavLst>
                                    </p:anim>
                                    <p:anim calcmode="lin" valueType="num">
                                      <p:cBhvr>
                                        <p:cTn id="47"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537"/>
                                        </p:tgtEl>
                                        <p:attrNameLst>
                                          <p:attrName>style.visibility</p:attrName>
                                        </p:attrNameLst>
                                      </p:cBhvr>
                                      <p:to>
                                        <p:strVal val="visible"/>
                                      </p:to>
                                    </p:set>
                                    <p:animEffect transition="in" filter="fade">
                                      <p:cBhvr>
                                        <p:cTn id="52" dur="1000"/>
                                        <p:tgtEl>
                                          <p:spTgt spid="22537"/>
                                        </p:tgtEl>
                                      </p:cBhvr>
                                    </p:animEffect>
                                    <p:anim calcmode="lin" valueType="num">
                                      <p:cBhvr>
                                        <p:cTn id="53" dur="1000" fill="hold"/>
                                        <p:tgtEl>
                                          <p:spTgt spid="22537"/>
                                        </p:tgtEl>
                                        <p:attrNameLst>
                                          <p:attrName>ppt_x</p:attrName>
                                        </p:attrNameLst>
                                      </p:cBhvr>
                                      <p:tavLst>
                                        <p:tav tm="0">
                                          <p:val>
                                            <p:strVal val="#ppt_x"/>
                                          </p:val>
                                        </p:tav>
                                        <p:tav tm="100000">
                                          <p:val>
                                            <p:strVal val="#ppt_x"/>
                                          </p:val>
                                        </p:tav>
                                      </p:tavLst>
                                    </p:anim>
                                    <p:anim calcmode="lin" valueType="num">
                                      <p:cBhvr>
                                        <p:cTn id="54"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196453" y="258961"/>
            <a:ext cx="9719965"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400" dirty="0">
                <a:solidFill>
                  <a:srgbClr val="FF0000"/>
                </a:solidFill>
                <a:latin typeface="Georgia Bold Italic" charset="0"/>
                <a:ea typeface="Georgia Bold Italic" charset="0"/>
                <a:cs typeface="Georgia Bold Italic" charset="0"/>
                <a:sym typeface="Georgia Bold Italic" charset="0"/>
              </a:rPr>
              <a:t>…provide for the common defense</a:t>
            </a:r>
            <a:r>
              <a:rPr lang="en-US" altLang="en-US" sz="3400" dirty="0">
                <a:solidFill>
                  <a:schemeClr val="bg1"/>
                </a:solidFill>
                <a:latin typeface="Georgia Bold Italic" charset="0"/>
                <a:ea typeface="Georgia Bold Italic" charset="0"/>
                <a:cs typeface="Georgia Bold Italic" charset="0"/>
                <a:sym typeface="Georgia Bold Italic" charset="0"/>
              </a:rPr>
              <a:t>,</a:t>
            </a:r>
          </a:p>
        </p:txBody>
      </p:sp>
      <p:sp>
        <p:nvSpPr>
          <p:cNvPr id="23555" name="Rectangle 2"/>
          <p:cNvSpPr>
            <a:spLocks/>
          </p:cNvSpPr>
          <p:nvPr/>
        </p:nvSpPr>
        <p:spPr bwMode="auto">
          <a:xfrm>
            <a:off x="607218" y="2845593"/>
            <a:ext cx="2348508"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500" b="1" dirty="0">
              <a:solidFill>
                <a:schemeClr val="tx1">
                  <a:lumMod val="75000"/>
                  <a:lumOff val="25000"/>
                </a:schemeClr>
              </a:solidFill>
              <a:latin typeface="Cambria" panose="02040503050406030204" pitchFamily="18" charset="0"/>
              <a:ea typeface="Gill Sans" charset="0"/>
              <a:cs typeface="Gill Sans" charset="0"/>
            </a:endParaRPr>
          </a:p>
          <a:p>
            <a:pPr algn="ctr" eaLnBrk="1" hangingPunct="1"/>
            <a:r>
              <a:rPr lang="en-US" altLang="en-US" sz="2500" b="1" dirty="0">
                <a:solidFill>
                  <a:srgbClr val="FF0000"/>
                </a:solidFill>
                <a:latin typeface="Cambria" panose="02040503050406030204" pitchFamily="18" charset="0"/>
                <a:ea typeface="Gill Sans" charset="0"/>
                <a:cs typeface="Gill Sans" charset="0"/>
              </a:rPr>
              <a:t>Security of all people</a:t>
            </a:r>
          </a:p>
        </p:txBody>
      </p:sp>
      <p:pic>
        <p:nvPicPr>
          <p:cNvPr id="23556"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3456" r="17679"/>
          <a:stretch/>
        </p:blipFill>
        <p:spPr bwMode="auto">
          <a:xfrm>
            <a:off x="4648200" y="1817191"/>
            <a:ext cx="2743200" cy="258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3558" name="Picture 7" descr="C:\Documents and Settings\flrea\Local Settings\Temporary Internet Files\Content.IE5\53OAU1L4\MP9004006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817191"/>
            <a:ext cx="1408509" cy="1760636"/>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8" descr="C:\Documents and Settings\flrea\Local Settings\Temporary Internet Files\Content.IE5\WAFDA75N\MP9004026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4082" y="2835176"/>
            <a:ext cx="1124247" cy="168590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60" name="Rectangle 3"/>
          <p:cNvSpPr>
            <a:spLocks/>
          </p:cNvSpPr>
          <p:nvPr/>
        </p:nvSpPr>
        <p:spPr bwMode="auto">
          <a:xfrm>
            <a:off x="208173" y="1817191"/>
            <a:ext cx="3146599"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00" b="1" dirty="0">
                <a:solidFill>
                  <a:srgbClr val="FF0000"/>
                </a:solidFill>
                <a:latin typeface="Cambria" panose="02040503050406030204" pitchFamily="18" charset="0"/>
                <a:ea typeface="Gill Sans" charset="0"/>
                <a:cs typeface="Gill Sans" charset="0"/>
              </a:rPr>
              <a:t>What does “common defense” mean?</a:t>
            </a:r>
          </a:p>
          <a:p>
            <a:pPr algn="ctr" eaLnBrk="1" hangingPunct="1"/>
            <a:endParaRPr lang="en-US" altLang="en-US" sz="2500" b="1" dirty="0">
              <a:solidFill>
                <a:schemeClr val="tx1">
                  <a:lumMod val="75000"/>
                  <a:lumOff val="25000"/>
                </a:schemeClr>
              </a:solidFill>
              <a:latin typeface="Cambria" panose="02040503050406030204" pitchFamily="18" charset="0"/>
              <a:ea typeface="Gill Sans" charset="0"/>
              <a:cs typeface="Gill Sans" charset="0"/>
            </a:endParaRPr>
          </a:p>
        </p:txBody>
      </p:sp>
      <p:sp>
        <p:nvSpPr>
          <p:cNvPr id="23562" name="TextBox 11"/>
          <p:cNvSpPr txBox="1">
            <a:spLocks noChangeArrowheads="1"/>
          </p:cNvSpPr>
          <p:nvPr/>
        </p:nvSpPr>
        <p:spPr bwMode="auto">
          <a:xfrm>
            <a:off x="1089421" y="4800600"/>
            <a:ext cx="7306717" cy="120369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700" b="1" dirty="0">
              <a:solidFill>
                <a:schemeClr val="tx2"/>
              </a:solidFill>
              <a:latin typeface="Cambria" panose="02040503050406030204" pitchFamily="18" charset="0"/>
            </a:endParaRPr>
          </a:p>
          <a:p>
            <a:pPr algn="ctr" eaLnBrk="1" hangingPunct="1"/>
            <a:endParaRPr lang="en-US" altLang="en-US" sz="700" b="1" dirty="0">
              <a:solidFill>
                <a:schemeClr val="tx2"/>
              </a:solidFill>
              <a:latin typeface="Cambria" panose="02040503050406030204" pitchFamily="18" charset="0"/>
            </a:endParaRPr>
          </a:p>
          <a:p>
            <a:pPr algn="ctr" eaLnBrk="1" hangingPunct="1"/>
            <a:r>
              <a:rPr lang="en-US" altLang="en-US" sz="2000" b="1" dirty="0">
                <a:solidFill>
                  <a:schemeClr val="tx2"/>
                </a:solidFill>
                <a:latin typeface="Cambria" panose="02040503050406030204" pitchFamily="18" charset="0"/>
              </a:rPr>
              <a:t>How would you put </a:t>
            </a:r>
            <a:r>
              <a:rPr lang="en-US" altLang="en-US" sz="2000" dirty="0">
                <a:solidFill>
                  <a:srgbClr val="C00000"/>
                </a:solidFill>
                <a:latin typeface="Cambria" panose="02040503050406030204" pitchFamily="18" charset="0"/>
              </a:rPr>
              <a:t>“provide for the common defense</a:t>
            </a:r>
            <a:r>
              <a:rPr lang="en-US" altLang="en-US" sz="2000" dirty="0">
                <a:solidFill>
                  <a:srgbClr val="C00000"/>
                </a:solidFill>
                <a:latin typeface="Cambria" panose="02040503050406030204" pitchFamily="18" charset="0"/>
                <a:ea typeface="Georgia Bold Italic" charset="0"/>
                <a:cs typeface="Georgia Bold Italic" charset="0"/>
                <a:sym typeface="Georgia Bold Italic" charset="0"/>
              </a:rPr>
              <a:t>”</a:t>
            </a:r>
            <a:r>
              <a:rPr lang="en-US" altLang="en-US" sz="2000" dirty="0">
                <a:solidFill>
                  <a:srgbClr val="C00000"/>
                </a:solidFill>
                <a:latin typeface="Cambria" panose="02040503050406030204" pitchFamily="18" charset="0"/>
              </a:rPr>
              <a:t> </a:t>
            </a:r>
            <a:r>
              <a:rPr lang="en-US" altLang="en-US" sz="2000" b="1" dirty="0">
                <a:solidFill>
                  <a:schemeClr val="tx2"/>
                </a:solidFill>
                <a:latin typeface="Cambria" panose="02040503050406030204" pitchFamily="18" charset="0"/>
              </a:rPr>
              <a:t>in your own words?</a:t>
            </a:r>
            <a:endParaRPr lang="en-US" altLang="en-US" sz="700" b="1" dirty="0">
              <a:solidFill>
                <a:schemeClr val="tx2"/>
              </a:solidFill>
              <a:latin typeface="Cambria" panose="02040503050406030204" pitchFamily="18" charset="0"/>
            </a:endParaRPr>
          </a:p>
          <a:p>
            <a:pPr algn="ctr" eaLnBrk="1" hangingPunct="1"/>
            <a:endParaRPr lang="en-US" altLang="en-US" sz="2000" b="1" dirty="0">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5938020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0"/>
                                        <p:tgtEl>
                                          <p:spTgt spid="23555">
                                            <p:txEl>
                                              <p:pRg st="1" end="1"/>
                                            </p:txEl>
                                          </p:spTgt>
                                        </p:tgtEl>
                                      </p:cBhvr>
                                    </p:animEffect>
                                    <p:anim calcmode="lin" valueType="num">
                                      <p:cBhvr>
                                        <p:cTn id="8"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62"/>
                                        </p:tgtEl>
                                        <p:attrNameLst>
                                          <p:attrName>style.visibility</p:attrName>
                                        </p:attrNameLst>
                                      </p:cBhvr>
                                      <p:to>
                                        <p:strVal val="visible"/>
                                      </p:to>
                                    </p:set>
                                    <p:animEffect transition="in" filter="fade">
                                      <p:cBhvr>
                                        <p:cTn id="14" dur="1000"/>
                                        <p:tgtEl>
                                          <p:spTgt spid="23562"/>
                                        </p:tgtEl>
                                      </p:cBhvr>
                                    </p:animEffect>
                                    <p:anim calcmode="lin" valueType="num">
                                      <p:cBhvr>
                                        <p:cTn id="15" dur="1000" fill="hold"/>
                                        <p:tgtEl>
                                          <p:spTgt spid="23562"/>
                                        </p:tgtEl>
                                        <p:attrNameLst>
                                          <p:attrName>ppt_x</p:attrName>
                                        </p:attrNameLst>
                                      </p:cBhvr>
                                      <p:tavLst>
                                        <p:tav tm="0">
                                          <p:val>
                                            <p:strVal val="#ppt_x"/>
                                          </p:val>
                                        </p:tav>
                                        <p:tav tm="100000">
                                          <p:val>
                                            <p:strVal val="#ppt_x"/>
                                          </p:val>
                                        </p:tav>
                                      </p:tavLst>
                                    </p:anim>
                                    <p:anim calcmode="lin" valueType="num">
                                      <p:cBhvr>
                                        <p:cTn id="16" dur="1000" fill="hold"/>
                                        <p:tgtEl>
                                          <p:spTgt spid="23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128921" y="547697"/>
            <a:ext cx="9187533"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800" dirty="0">
                <a:solidFill>
                  <a:srgbClr val="FF0000"/>
                </a:solidFill>
                <a:latin typeface="Georgia Bold Italic" charset="0"/>
                <a:ea typeface="Georgia Bold Italic" charset="0"/>
                <a:cs typeface="Georgia Bold Italic" charset="0"/>
                <a:sym typeface="Georgia Bold Italic" charset="0"/>
              </a:rPr>
              <a:t>…promote the general Welfare,</a:t>
            </a:r>
          </a:p>
        </p:txBody>
      </p:sp>
      <p:sp>
        <p:nvSpPr>
          <p:cNvPr id="24579" name="Rectangle 2"/>
          <p:cNvSpPr>
            <a:spLocks/>
          </p:cNvSpPr>
          <p:nvPr/>
        </p:nvSpPr>
        <p:spPr bwMode="auto">
          <a:xfrm>
            <a:off x="1370931" y="2368153"/>
            <a:ext cx="6401469" cy="2438921"/>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00" b="1" dirty="0">
                <a:solidFill>
                  <a:srgbClr val="FF0000"/>
                </a:solidFill>
                <a:latin typeface="Cambria" panose="02040503050406030204" pitchFamily="18" charset="0"/>
                <a:ea typeface="Gill Sans" charset="0"/>
                <a:cs typeface="Gill Sans" charset="0"/>
              </a:rPr>
              <a:t>What does “Welfare” mean in the context of the Preamble?</a:t>
            </a:r>
          </a:p>
          <a:p>
            <a:pPr algn="ctr" eaLnBrk="1" hangingPunct="1"/>
            <a:endParaRPr lang="en-US" altLang="en-US" sz="2500" b="1" dirty="0">
              <a:solidFill>
                <a:srgbClr val="FF0000"/>
              </a:solidFill>
              <a:latin typeface="Cambria" panose="02040503050406030204" pitchFamily="18" charset="0"/>
              <a:ea typeface="Gill Sans" charset="0"/>
              <a:cs typeface="Gill Sans" charset="0"/>
            </a:endParaRPr>
          </a:p>
          <a:p>
            <a:pPr algn="ctr" eaLnBrk="1" hangingPunct="1"/>
            <a:r>
              <a:rPr lang="en-US" altLang="en-US" sz="2500" b="1" dirty="0">
                <a:solidFill>
                  <a:srgbClr val="FF0000"/>
                </a:solidFill>
                <a:latin typeface="Cambria" panose="02040503050406030204" pitchFamily="18" charset="0"/>
                <a:ea typeface="Gill Sans" charset="0"/>
                <a:cs typeface="Gill Sans" charset="0"/>
              </a:rPr>
              <a:t>Well- being; the state or condition of  being healthy, safe, happy, and/or prospering</a:t>
            </a:r>
            <a:endParaRPr lang="en-US" altLang="en-US" sz="2500" dirty="0">
              <a:solidFill>
                <a:srgbClr val="FF0000"/>
              </a:solidFill>
              <a:latin typeface="Cambria" panose="02040503050406030204" pitchFamily="18" charset="0"/>
              <a:ea typeface="Gill Sans" charset="0"/>
              <a:cs typeface="Gill Sans" charset="0"/>
            </a:endParaRPr>
          </a:p>
        </p:txBody>
      </p:sp>
      <p:pic>
        <p:nvPicPr>
          <p:cNvPr id="24582" name="Picture 5" descr="C:\Documents and Settings\flrea\Local Settings\Temporary Internet Files\Content.IE5\1MQK6FTF\MP9004483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910" y="2460687"/>
            <a:ext cx="772418" cy="115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C:\Documents and Settings\flrea\Local Settings\Temporary Internet Files\Content.IE5\FH0Z1Q3L\MP9004074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279" y="2460687"/>
            <a:ext cx="773535" cy="115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Documents and Settings\flrea\Local Settings\Temporary Internet Files\Content.IE5\53OAU1L4\MP9004278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978" y="3715308"/>
            <a:ext cx="733350" cy="10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C:\Documents and Settings\flrea\Local Settings\Temporary Internet Files\Content.IE5\3WK9XAN9\MP9004227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9279" y="3729819"/>
            <a:ext cx="773535" cy="108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3"/>
          <p:cNvSpPr txBox="1">
            <a:spLocks noChangeArrowheads="1"/>
          </p:cNvSpPr>
          <p:nvPr/>
        </p:nvSpPr>
        <p:spPr bwMode="auto">
          <a:xfrm>
            <a:off x="1069330" y="5197078"/>
            <a:ext cx="7306717" cy="120369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700" b="1">
              <a:solidFill>
                <a:schemeClr val="tx2"/>
              </a:solidFill>
              <a:latin typeface="Cambria" panose="02040503050406030204" pitchFamily="18" charset="0"/>
            </a:endParaRPr>
          </a:p>
          <a:p>
            <a:pPr algn="ctr" eaLnBrk="1" hangingPunct="1"/>
            <a:endParaRPr lang="en-US" altLang="en-US" sz="700" b="1">
              <a:solidFill>
                <a:schemeClr val="tx2"/>
              </a:solidFill>
              <a:latin typeface="Cambria" panose="02040503050406030204" pitchFamily="18" charset="0"/>
            </a:endParaRPr>
          </a:p>
          <a:p>
            <a:pPr algn="ctr" eaLnBrk="1" hangingPunct="1"/>
            <a:r>
              <a:rPr lang="en-US" altLang="en-US" sz="2000" b="1">
                <a:solidFill>
                  <a:schemeClr val="tx2"/>
                </a:solidFill>
                <a:latin typeface="Cambria" panose="02040503050406030204" pitchFamily="18" charset="0"/>
              </a:rPr>
              <a:t>How would you put </a:t>
            </a:r>
            <a:r>
              <a:rPr lang="en-US" altLang="en-US" sz="2000">
                <a:solidFill>
                  <a:srgbClr val="C00000"/>
                </a:solidFill>
                <a:latin typeface="Cambria" panose="02040503050406030204" pitchFamily="18" charset="0"/>
              </a:rPr>
              <a:t>“promote the general welfare</a:t>
            </a:r>
            <a:r>
              <a:rPr lang="en-US" altLang="en-US" sz="2000">
                <a:solidFill>
                  <a:srgbClr val="C00000"/>
                </a:solidFill>
                <a:latin typeface="Cambria" panose="02040503050406030204" pitchFamily="18" charset="0"/>
                <a:ea typeface="Georgia Bold Italic" charset="0"/>
                <a:cs typeface="Georgia Bold Italic" charset="0"/>
                <a:sym typeface="Georgia Bold Italic" charset="0"/>
              </a:rPr>
              <a:t>”</a:t>
            </a:r>
            <a:r>
              <a:rPr lang="en-US" altLang="en-US" sz="2000">
                <a:solidFill>
                  <a:srgbClr val="C00000"/>
                </a:solidFill>
                <a:latin typeface="Cambria" panose="02040503050406030204" pitchFamily="18" charset="0"/>
              </a:rPr>
              <a:t> </a:t>
            </a:r>
            <a:r>
              <a:rPr lang="en-US" altLang="en-US" sz="2000" b="1">
                <a:solidFill>
                  <a:schemeClr val="tx2"/>
                </a:solidFill>
                <a:latin typeface="Cambria" panose="02040503050406030204" pitchFamily="18" charset="0"/>
              </a:rPr>
              <a:t>in your own words?</a:t>
            </a:r>
            <a:endParaRPr lang="en-US" altLang="en-US" sz="700" b="1">
              <a:solidFill>
                <a:schemeClr val="tx2"/>
              </a:solidFill>
              <a:latin typeface="Cambria" panose="02040503050406030204" pitchFamily="18" charset="0"/>
            </a:endParaRPr>
          </a:p>
          <a:p>
            <a:pPr algn="ctr" eaLnBrk="1" hangingPunct="1"/>
            <a:endParaRPr lang="en-US" altLang="en-US" sz="2000" b="1">
              <a:solidFill>
                <a:schemeClr val="tx2"/>
              </a:solidFill>
              <a:latin typeface="Cambria" panose="02040503050406030204" pitchFamily="18" charset="0"/>
              <a:ea typeface="Georgia Bold Italic" charset="0"/>
              <a:cs typeface="Georgia Bold Italic" charset="0"/>
              <a:sym typeface="Georgia Bold Italic" charset="0"/>
            </a:endParaRPr>
          </a:p>
        </p:txBody>
      </p:sp>
    </p:spTree>
    <p:extLst>
      <p:ext uri="{BB962C8B-B14F-4D97-AF65-F5344CB8AC3E}">
        <p14:creationId xmlns:p14="http://schemas.microsoft.com/office/powerpoint/2010/main" val="33596297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86"/>
                                        </p:tgtEl>
                                        <p:attrNameLst>
                                          <p:attrName>style.visibility</p:attrName>
                                        </p:attrNameLst>
                                      </p:cBhvr>
                                      <p:to>
                                        <p:strVal val="visible"/>
                                      </p:to>
                                    </p:set>
                                    <p:animEffect transition="in" filter="fade">
                                      <p:cBhvr>
                                        <p:cTn id="14" dur="1000"/>
                                        <p:tgtEl>
                                          <p:spTgt spid="24586"/>
                                        </p:tgtEl>
                                      </p:cBhvr>
                                    </p:animEffect>
                                    <p:anim calcmode="lin" valueType="num">
                                      <p:cBhvr>
                                        <p:cTn id="15" dur="1000" fill="hold"/>
                                        <p:tgtEl>
                                          <p:spTgt spid="24586"/>
                                        </p:tgtEl>
                                        <p:attrNameLst>
                                          <p:attrName>ppt_x</p:attrName>
                                        </p:attrNameLst>
                                      </p:cBhvr>
                                      <p:tavLst>
                                        <p:tav tm="0">
                                          <p:val>
                                            <p:strVal val="#ppt_x"/>
                                          </p:val>
                                        </p:tav>
                                        <p:tav tm="100000">
                                          <p:val>
                                            <p:strVal val="#ppt_x"/>
                                          </p:val>
                                        </p:tav>
                                      </p:tavLst>
                                    </p:anim>
                                    <p:anim calcmode="lin" valueType="num">
                                      <p:cBhvr>
                                        <p:cTn id="16" dur="1000" fill="hold"/>
                                        <p:tgtEl>
                                          <p:spTgt spid="24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Lst>
  </p:timing>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1152</TotalTime>
  <Words>536</Words>
  <Application>Microsoft Office PowerPoint</Application>
  <PresentationFormat>On-screen Show (4:3)</PresentationFormat>
  <Paragraphs>102</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Bernard MT Condensed</vt:lpstr>
      <vt:lpstr>Calibri</vt:lpstr>
      <vt:lpstr>Cambria</vt:lpstr>
      <vt:lpstr>Comic Sans MS</vt:lpstr>
      <vt:lpstr>Georgia</vt:lpstr>
      <vt:lpstr>Georgia Bold Italic</vt:lpstr>
      <vt:lpstr>Gill Sans</vt:lpstr>
      <vt:lpstr>ヒラギノ角ゴ ProN W3</vt:lpstr>
      <vt:lpstr>Curriculum Wheel</vt:lpstr>
      <vt:lpstr>Preamble Breakdown</vt:lpstr>
      <vt:lpstr>PowerPoint Presentation</vt:lpstr>
      <vt:lpstr>U.S. Constitution Preamble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It </vt:lpstr>
      <vt:lpstr>Schoolhouse Rock </vt:lpstr>
      <vt:lpstr>Checking for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Preamble Breakdown</dc:title>
  <dc:creator>Erin Crowe Watson</dc:creator>
  <cp:lastModifiedBy>Lawrence, Nicholas R.</cp:lastModifiedBy>
  <cp:revision>27</cp:revision>
  <cp:lastPrinted>2017-11-08T13:37:17Z</cp:lastPrinted>
  <dcterms:created xsi:type="dcterms:W3CDTF">2015-08-10T20:25:06Z</dcterms:created>
  <dcterms:modified xsi:type="dcterms:W3CDTF">2018-11-07T14:57:55Z</dcterms:modified>
</cp:coreProperties>
</file>