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9" r:id="rId3"/>
    <p:sldId id="299" r:id="rId4"/>
    <p:sldId id="291" r:id="rId5"/>
    <p:sldId id="263" r:id="rId6"/>
    <p:sldId id="266" r:id="rId7"/>
    <p:sldId id="290" r:id="rId8"/>
    <p:sldId id="292" r:id="rId9"/>
    <p:sldId id="264" r:id="rId10"/>
    <p:sldId id="265" r:id="rId11"/>
    <p:sldId id="293" r:id="rId12"/>
    <p:sldId id="267" r:id="rId13"/>
    <p:sldId id="286" r:id="rId14"/>
    <p:sldId id="294" r:id="rId15"/>
    <p:sldId id="295" r:id="rId16"/>
    <p:sldId id="296" r:id="rId17"/>
    <p:sldId id="288" r:id="rId18"/>
    <p:sldId id="269" r:id="rId19"/>
    <p:sldId id="285" r:id="rId20"/>
    <p:sldId id="298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9E0"/>
    <a:srgbClr val="FAEA1A"/>
    <a:srgbClr val="F8F83E"/>
    <a:srgbClr val="F8E23E"/>
    <a:srgbClr val="F5E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46" autoAdjust="0"/>
  </p:normalViewPr>
  <p:slideViewPr>
    <p:cSldViewPr>
      <p:cViewPr varScale="1">
        <p:scale>
          <a:sx n="64" d="100"/>
          <a:sy n="64" d="100"/>
        </p:scale>
        <p:origin x="5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90D0-0F7A-4B95-AE87-BDFD7A77E2CA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88B2-58C3-444F-8E0A-7F3EF4949E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2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0E70-1283-4D45-BFC3-63FE2D592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2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http://www.law.cornell.edu/wex/appeal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0E70-1283-4D45-BFC3-63FE2D592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2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students to create their</a:t>
            </a:r>
            <a:r>
              <a:rPr lang="en-US" baseline="0" dirty="0"/>
              <a:t> own diagram of the court systems and processes for appeals. Students will need to be able to conceptualize different diagram formats of the courts.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0E70-1283-4D45-BFC3-63FE2D592C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6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17" indent="-2803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564" indent="-22431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189" indent="-22431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816" indent="-22431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95134F-4A0B-48B1-8FFF-3FBA0F5D69B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2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Judges</a:t>
            </a:r>
            <a:r>
              <a:rPr lang="en-US" altLang="en-US" baseline="0" dirty="0"/>
              <a:t> are found in trial courts and in the lower appellate courts. Justices are found in the Florida Supreme Court and U.S. Supreme Court. </a:t>
            </a:r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556CA6-5D7E-4B41-BDB4-DDE65570A8E9}" type="slidenum">
              <a:rPr lang="en-US" altLang="en-US" smtClean="0"/>
              <a:pPr eaLnBrk="1" hangingPunct="1"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124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0E70-1283-4D45-BFC3-63FE2D592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3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from http://www.law.cornell.edu/wex/jurisdiction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0E70-1283-4D45-BFC3-63FE2D592C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5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0E70-1283-4D45-BFC3-63FE2D592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35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0E70-1283-4D45-BFC3-63FE2D592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47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http://www.americanbar.org/groups/public_education/resources/law_related_education_network/how_courts_work/trialjury_role.html</a:t>
            </a:r>
          </a:p>
          <a:p>
            <a:endParaRPr lang="en-US" dirty="0"/>
          </a:p>
          <a:p>
            <a:r>
              <a:rPr lang="en-US" dirty="0"/>
              <a:t>Emphasize that the jury exists</a:t>
            </a:r>
            <a:r>
              <a:rPr lang="en-US" baseline="0" dirty="0"/>
              <a:t> to stand between the government and the accused in order to ensure a fair trial.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3E80-D243-4157-97DC-60D17ABBD57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1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0E70-1283-4D45-BFC3-63FE2D592C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0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200" y="918865"/>
            <a:ext cx="34290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Benchmarks 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675941"/>
            <a:ext cx="3200400" cy="935966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Delay 10"/>
          <p:cNvSpPr/>
          <p:nvPr userDrawn="1"/>
        </p:nvSpPr>
        <p:spPr>
          <a:xfrm rot="5400000">
            <a:off x="379367" y="-36467"/>
            <a:ext cx="4762500" cy="5216434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663" y="365760"/>
            <a:ext cx="4343400" cy="12192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Bernard MT Condensed" panose="020508060609050204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1524000" y="1600200"/>
            <a:ext cx="6400800" cy="1219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5E06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68834" y="457200"/>
            <a:ext cx="331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Benchmarks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762000" y="1752600"/>
            <a:ext cx="4114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AEA1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54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3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BBB-52A4-4E91-92AF-9920CF578C22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06C7-DBDE-46E3-909D-5423644DD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6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 userDrawn="1"/>
        </p:nvSpPr>
        <p:spPr>
          <a:xfrm rot="5400000">
            <a:off x="3829050" y="-3409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EA1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434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886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198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 userDrawn="1"/>
        </p:nvSpPr>
        <p:spPr>
          <a:xfrm rot="16200000">
            <a:off x="3467099" y="1181099"/>
            <a:ext cx="3581399" cy="77724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8" y="4648200"/>
            <a:ext cx="6629400" cy="1362075"/>
          </a:xfrm>
        </p:spPr>
        <p:txBody>
          <a:bodyPr anchor="t">
            <a:noAutofit/>
          </a:bodyPr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57798" y="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9" name="Flowchart: Delay 8"/>
          <p:cNvSpPr/>
          <p:nvPr userDrawn="1"/>
        </p:nvSpPr>
        <p:spPr>
          <a:xfrm rot="10800000">
            <a:off x="3200400" y="533400"/>
            <a:ext cx="5943600" cy="4038600"/>
          </a:xfrm>
          <a:prstGeom prst="flowChartDelay">
            <a:avLst/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600200"/>
            <a:ext cx="4724398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0A89E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828800" cy="534838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1000" y="990600"/>
            <a:ext cx="2362200" cy="2286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34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rgbClr val="FAE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/>
          <p:cNvSpPr/>
          <p:nvPr userDrawn="1"/>
        </p:nvSpPr>
        <p:spPr>
          <a:xfrm rot="5400000">
            <a:off x="3829050" y="-3663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EA1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480175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8" y="6288477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0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01D-5F18-47E6-B645-116C1E5E23C6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3C17-CF85-4057-A4A9-004332857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3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A89E0"/>
          </a:solidFill>
          <a:latin typeface="Bernard MT Condensed" panose="020508060609050204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918864"/>
            <a:ext cx="3429000" cy="2738735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SS.7.C.3.11: Diagram the levels, functions, and powers of the courts at the state and federal levels.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915" y="685800"/>
            <a:ext cx="4343400" cy="12192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ernard MT Condensed" panose="02050806060905020404" pitchFamily="18" charset="0"/>
              </a:rPr>
              <a:t>Sorting Out the Courts</a:t>
            </a:r>
          </a:p>
        </p:txBody>
      </p:sp>
      <p:pic>
        <p:nvPicPr>
          <p:cNvPr id="4" name="Picture 3" descr="C:\Documents and Settings\flrea\Local Settings\Temporary Internet Files\Content.IE5\RE3SVFMB\MC900024290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286603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77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do courts get their power and jurisdiction*?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419600" y="1988641"/>
            <a:ext cx="3581400" cy="2209800"/>
          </a:xfrm>
          <a:prstGeom prst="wedgeRoundRectCallout">
            <a:avLst>
              <a:gd name="adj1" fmla="val 53939"/>
              <a:gd name="adj2" fmla="val 87312"/>
              <a:gd name="adj3" fmla="val 16667"/>
            </a:avLst>
          </a:prstGeom>
          <a:solidFill>
            <a:srgbClr val="0A89E0"/>
          </a:solidFill>
          <a:ln>
            <a:solidFill>
              <a:srgbClr val="FAE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does “jurisdiction” mean?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Legal authority a court has to hear a case.</a:t>
            </a:r>
          </a:p>
        </p:txBody>
      </p:sp>
      <p:pic>
        <p:nvPicPr>
          <p:cNvPr id="6146" name="Picture 2" descr="C:\Documents and Settings\flrea\Local Settings\Temporary Internet Files\Content.IE5\L5GRI4K8\MC90014951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0378"/>
            <a:ext cx="3658546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4495800" y="1607641"/>
            <a:ext cx="4191000" cy="2971800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Edwardian Script ITC" panose="030303020407070D0804" pitchFamily="66" charset="0"/>
              </a:rPr>
              <a:t>The Constitution of the State of Florida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230" y="2768463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United States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Constitution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640997"/>
            <a:ext cx="3734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Federal courts deal with issues granted to them by the U.S. Constitution and federal law.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4579441"/>
            <a:ext cx="4353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State courts deal with issues granted to them by their constitutions and state statutes. They also handle legal issues not granted to the federal courts or denied to the states.</a:t>
            </a:r>
          </a:p>
        </p:txBody>
      </p:sp>
    </p:spTree>
    <p:extLst>
      <p:ext uri="{BB962C8B-B14F-4D97-AF65-F5344CB8AC3E}">
        <p14:creationId xmlns:p14="http://schemas.microsoft.com/office/powerpoint/2010/main" val="20592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Trial and Appellate Courts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difference? </a:t>
            </a:r>
          </a:p>
        </p:txBody>
      </p:sp>
    </p:spTree>
    <p:extLst>
      <p:ext uri="{BB962C8B-B14F-4D97-AF65-F5344CB8AC3E}">
        <p14:creationId xmlns:p14="http://schemas.microsoft.com/office/powerpoint/2010/main" val="311421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VFJ-ImpactSlides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67" b="99822" l="11267" r="56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54872" r="43333"/>
          <a:stretch/>
        </p:blipFill>
        <p:spPr>
          <a:xfrm>
            <a:off x="2590800" y="1143000"/>
            <a:ext cx="3434773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Trial and Appellate</a:t>
            </a:r>
          </a:p>
        </p:txBody>
      </p:sp>
      <p:pic>
        <p:nvPicPr>
          <p:cNvPr id="7171" name="Picture 3" descr="C:\Documents and Settings\flrea\Local Settings\Temporary Internet Files\Content.IE5\L5GRI4K8\MC900438767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6" b="8930"/>
          <a:stretch/>
        </p:blipFill>
        <p:spPr bwMode="auto">
          <a:xfrm>
            <a:off x="533400" y="3733800"/>
            <a:ext cx="2133600" cy="13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flrea\Local Settings\Temporary Internet Files\Content.IE5\RE3SVFMB\MC900101112[1]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74" y="3813948"/>
            <a:ext cx="1472620" cy="137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2291498"/>
            <a:ext cx="2667000" cy="1905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2291498"/>
            <a:ext cx="1066800" cy="159200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59274" y="4172713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ambria" panose="02040503050406030204" pitchFamily="18" charset="0"/>
              </a:rPr>
              <a:t>In addition to being divided into federal and state courts…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52385"/>
              </p:ext>
            </p:extLst>
          </p:nvPr>
        </p:nvGraphicFramePr>
        <p:xfrm>
          <a:off x="457200" y="5578258"/>
          <a:ext cx="27813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Appellate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21930"/>
              </p:ext>
            </p:extLst>
          </p:nvPr>
        </p:nvGraphicFramePr>
        <p:xfrm>
          <a:off x="6172200" y="5730658"/>
          <a:ext cx="2590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Appellate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914400" y="4906543"/>
            <a:ext cx="381000" cy="6565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81200" y="4906543"/>
            <a:ext cx="304800" cy="6565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858000" y="5046820"/>
            <a:ext cx="457200" cy="6565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165694" y="5024538"/>
            <a:ext cx="304800" cy="6565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64074" y="5159314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  <a:latin typeface="Cambria" panose="02040503050406030204" pitchFamily="18" charset="0"/>
              </a:rPr>
              <a:t>…courts are then broken down into trial and appellate courts. 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bsmiami.files.wordpress.com/2011/03/florida-supreme-cou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72" y="1981200"/>
            <a:ext cx="391551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rbimg.com/img-51270b1a/turbine/orl-casey-anthonty-cou3020110513050922/62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35425" r="24439"/>
          <a:stretch/>
        </p:blipFill>
        <p:spPr bwMode="auto">
          <a:xfrm>
            <a:off x="457200" y="1981200"/>
            <a:ext cx="421702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2 Courtrooms, Big Differences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403" y="5231979"/>
            <a:ext cx="86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</a:rPr>
              <a:t>On your Sorting the Courts Chart, make notes about the pictures above. </a:t>
            </a:r>
          </a:p>
          <a:p>
            <a:pPr algn="ctr"/>
            <a:r>
              <a:rPr lang="en-US" sz="2000" b="1" dirty="0">
                <a:latin typeface="Cambria" panose="02040503050406030204" pitchFamily="18" charset="0"/>
              </a:rPr>
              <a:t>What items do you see in one that might be missing in another?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69809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Courtroom 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69809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Courtroom B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1100" y="393291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Trial Courtroom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81000"/>
            <a:ext cx="382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Appellate Courtroom</a:t>
            </a:r>
          </a:p>
        </p:txBody>
      </p:sp>
    </p:spTree>
    <p:extLst>
      <p:ext uri="{BB962C8B-B14F-4D97-AF65-F5344CB8AC3E}">
        <p14:creationId xmlns:p14="http://schemas.microsoft.com/office/powerpoint/2010/main" val="30005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Trial Courts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267200" cy="434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Judge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Jury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Witnesses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Attorneys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Plaintiff/Prosecution – Defense/Defendant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Introduction of evidence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58" y="1905000"/>
            <a:ext cx="418493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985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Role of the Jury (Trial Court)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jury is to prevent government oppression of the accused.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jury listens to the </a:t>
            </a:r>
            <a:r>
              <a:rPr lang="en-US" sz="2800" b="1" dirty="0">
                <a:solidFill>
                  <a:srgbClr val="FF0000"/>
                </a:solidFill>
              </a:rPr>
              <a:t>evidence</a:t>
            </a:r>
            <a:r>
              <a:rPr lang="en-US" sz="2800" dirty="0">
                <a:solidFill>
                  <a:srgbClr val="FF0000"/>
                </a:solidFill>
              </a:rPr>
              <a:t> during a trial, decides what </a:t>
            </a:r>
            <a:r>
              <a:rPr lang="en-US" sz="2800" b="1" dirty="0">
                <a:solidFill>
                  <a:srgbClr val="FF0000"/>
                </a:solidFill>
              </a:rPr>
              <a:t>facts</a:t>
            </a:r>
            <a:r>
              <a:rPr lang="en-US" sz="2800" dirty="0">
                <a:solidFill>
                  <a:srgbClr val="FF0000"/>
                </a:solidFill>
              </a:rPr>
              <a:t> the evidence has established, and </a:t>
            </a:r>
            <a:r>
              <a:rPr lang="en-US" sz="2800" b="1" dirty="0">
                <a:solidFill>
                  <a:srgbClr val="FF0000"/>
                </a:solidFill>
              </a:rPr>
              <a:t>draws inferences from those facts </a:t>
            </a:r>
            <a:r>
              <a:rPr lang="en-US" sz="2800" dirty="0">
                <a:solidFill>
                  <a:srgbClr val="FF0000"/>
                </a:solidFill>
              </a:rPr>
              <a:t>to form the basis for their decision.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jury decides whether a defendant is "guilty" or "not guilty" in criminal cases, and "liable" or "not liable" in civil cases.</a:t>
            </a:r>
          </a:p>
        </p:txBody>
      </p:sp>
    </p:spTree>
    <p:extLst>
      <p:ext uri="{BB962C8B-B14F-4D97-AF65-F5344CB8AC3E}">
        <p14:creationId xmlns:p14="http://schemas.microsoft.com/office/powerpoint/2010/main" val="22606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069" y="4800600"/>
            <a:ext cx="6629400" cy="1362075"/>
          </a:xfrm>
        </p:spPr>
        <p:txBody>
          <a:bodyPr/>
          <a:lstStyle/>
          <a:p>
            <a:r>
              <a:rPr lang="en-US" sz="5400" b="0" dirty="0"/>
              <a:t>Think About 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3605213"/>
            <a:ext cx="5562598" cy="1500187"/>
          </a:xfrm>
        </p:spPr>
        <p:txBody>
          <a:bodyPr>
            <a:noAutofit/>
          </a:bodyPr>
          <a:lstStyle/>
          <a:p>
            <a:pPr lvl="2" algn="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if there were no such thing as jury trials?</a:t>
            </a:r>
          </a:p>
          <a:p>
            <a:pPr lvl="2" algn="r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would the justice system look like in the United States?</a:t>
            </a:r>
          </a:p>
          <a:p>
            <a:pPr algn="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3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Appellate Courtroom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8"/>
          <a:stretch/>
        </p:blipFill>
        <p:spPr>
          <a:xfrm>
            <a:off x="4448930" y="2034654"/>
            <a:ext cx="4314070" cy="329934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267200" cy="43434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Panel of judges </a:t>
            </a: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No juries</a:t>
            </a: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Petitioner/Respondent or Appellant/Appellee</a:t>
            </a: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Attorneys submit briefs and present oral arguments on legal or policy issues; no witnesses or presentation of evidence. </a:t>
            </a: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Determines if the law was applied correctly and/or if the trial was fair. </a:t>
            </a:r>
          </a:p>
        </p:txBody>
      </p:sp>
    </p:spTree>
    <p:extLst>
      <p:ext uri="{BB962C8B-B14F-4D97-AF65-F5344CB8AC3E}">
        <p14:creationId xmlns:p14="http://schemas.microsoft.com/office/powerpoint/2010/main" val="204360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FF0000"/>
                </a:solidFill>
              </a:rPr>
              <a:t>an appeal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07" y="1676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a challenge to a previous legal decision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b="13176"/>
          <a:stretch/>
        </p:blipFill>
        <p:spPr>
          <a:xfrm>
            <a:off x="457200" y="2690316"/>
            <a:ext cx="8305800" cy="37866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21"/>
          <a:stretch/>
        </p:blipFill>
        <p:spPr>
          <a:xfrm>
            <a:off x="685800" y="2321827"/>
            <a:ext cx="7720014" cy="3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C:\Documents and Settings\flrea\Local Settings\Temporary Internet Files\Content.IE5\WAFDA75N\MP900407581[1]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37090"/>
            <a:ext cx="1808358" cy="124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6725254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b="0" dirty="0">
                <a:solidFill>
                  <a:srgbClr val="0A89E0"/>
                </a:solidFill>
                <a:latin typeface="Bernard MT Condensed" panose="02050806060905020404" pitchFamily="18" charset="0"/>
              </a:rPr>
              <a:t>Court Structure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415" y="3496897"/>
            <a:ext cx="3352799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District Courts of Appeal</a:t>
            </a:r>
          </a:p>
          <a:p>
            <a:pPr algn="ctr"/>
            <a:r>
              <a:rPr lang="en-US" i="1" dirty="0">
                <a:latin typeface="Cambria" panose="02040503050406030204" pitchFamily="18" charset="0"/>
              </a:rPr>
              <a:t>5 Districts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446" y="2397682"/>
            <a:ext cx="3352798" cy="61555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Cambria" panose="02040503050406030204" pitchFamily="18" charset="0"/>
              </a:rPr>
              <a:t>Florida Supreme </a:t>
            </a:r>
          </a:p>
          <a:p>
            <a:pPr algn="ctr"/>
            <a:r>
              <a:rPr lang="en-US" sz="1700" b="1" dirty="0">
                <a:latin typeface="Cambria" panose="02040503050406030204" pitchFamily="18" charset="0"/>
              </a:rPr>
              <a:t>Court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9960" y="4155092"/>
            <a:ext cx="123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Appeal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1034" y="1871246"/>
            <a:ext cx="1058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Appeal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75574" y="3773269"/>
            <a:ext cx="33528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District Courts (Trial Courts)</a:t>
            </a:r>
          </a:p>
          <a:p>
            <a:pPr algn="ctr"/>
            <a:r>
              <a:rPr lang="en-US" i="1" dirty="0">
                <a:latin typeface="Cambria" panose="02040503050406030204" pitchFamily="18" charset="0"/>
              </a:rPr>
              <a:t>94 District Courts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75574" y="2433935"/>
            <a:ext cx="3352800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Circuit </a:t>
            </a:r>
          </a:p>
          <a:p>
            <a:pPr algn="ctr"/>
            <a:r>
              <a:rPr lang="en-US" b="1" dirty="0">
                <a:latin typeface="Cambria" panose="02040503050406030204" pitchFamily="18" charset="0"/>
              </a:rPr>
              <a:t>Courts of Appeal</a:t>
            </a:r>
          </a:p>
          <a:p>
            <a:pPr algn="ctr"/>
            <a:r>
              <a:rPr lang="en-US" i="1" dirty="0">
                <a:latin typeface="Cambria" panose="02040503050406030204" pitchFamily="18" charset="0"/>
              </a:rPr>
              <a:t>13 U.S. Circuit Courts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07089" y="943065"/>
            <a:ext cx="158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U.S. Supreme </a:t>
            </a:r>
          </a:p>
          <a:p>
            <a:pPr algn="ctr"/>
            <a:r>
              <a:rPr lang="en-US" sz="2400" b="1" dirty="0">
                <a:latin typeface="Cambria" panose="02040503050406030204" pitchFamily="18" charset="0"/>
              </a:rPr>
              <a:t>Court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57538" y="3395246"/>
            <a:ext cx="1181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Appeal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3600" y="1795046"/>
            <a:ext cx="132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Appeal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05233" y="3104273"/>
            <a:ext cx="1221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Appeal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981815" y="4129868"/>
            <a:ext cx="0" cy="3890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974366" y="3013235"/>
            <a:ext cx="0" cy="5206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5" idx="2"/>
          </p:cNvCxnSpPr>
          <p:nvPr/>
        </p:nvCxnSpPr>
        <p:spPr>
          <a:xfrm flipV="1">
            <a:off x="7151974" y="3357265"/>
            <a:ext cx="0" cy="4202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379658" y="1552665"/>
            <a:ext cx="1077070" cy="8337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475574" y="1600200"/>
            <a:ext cx="1058342" cy="6814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>
          <a:xfrm>
            <a:off x="-159679" y="5257800"/>
            <a:ext cx="4274479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Florida’s Courts 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069546" y="5534115"/>
            <a:ext cx="4274479" cy="64189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Federal Courts 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68068" y="4495800"/>
            <a:ext cx="3390147" cy="1295400"/>
            <a:chOff x="631610" y="3781335"/>
            <a:chExt cx="3390147" cy="1295400"/>
          </a:xfrm>
        </p:grpSpPr>
        <p:sp>
          <p:nvSpPr>
            <p:cNvPr id="10" name="TextBox 9"/>
            <p:cNvSpPr txBox="1"/>
            <p:nvPr/>
          </p:nvSpPr>
          <p:spPr>
            <a:xfrm>
              <a:off x="668957" y="3828871"/>
              <a:ext cx="3352800" cy="120032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</a:rPr>
                <a:t>Circuit Courts</a:t>
              </a:r>
            </a:p>
            <a:p>
              <a:pPr algn="ctr"/>
              <a:r>
                <a:rPr lang="en-US" i="1" dirty="0">
                  <a:latin typeface="Cambria" panose="02040503050406030204" pitchFamily="18" charset="0"/>
                </a:rPr>
                <a:t>20 Judicial Circuits</a:t>
              </a:r>
            </a:p>
            <a:p>
              <a:pPr algn="ctr"/>
              <a:r>
                <a:rPr lang="en-US" b="1" dirty="0">
                  <a:latin typeface="Cambria" panose="02040503050406030204" pitchFamily="18" charset="0"/>
                </a:rPr>
                <a:t>County Courts </a:t>
              </a:r>
            </a:p>
            <a:p>
              <a:pPr algn="ctr"/>
              <a:r>
                <a:rPr lang="en-US" i="1" dirty="0">
                  <a:latin typeface="Cambria" panose="02040503050406030204" pitchFamily="18" charset="0"/>
                </a:rPr>
                <a:t>67 Counties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307076" y="4105869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</a:rPr>
                <a:t>Trial Courts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505200" y="4932212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Appeal</a:t>
            </a:r>
          </a:p>
        </p:txBody>
      </p:sp>
      <p:sp>
        <p:nvSpPr>
          <p:cNvPr id="67" name="Curved Left Arrow 66"/>
          <p:cNvSpPr/>
          <p:nvPr/>
        </p:nvSpPr>
        <p:spPr>
          <a:xfrm flipV="1">
            <a:off x="2988155" y="4760247"/>
            <a:ext cx="438331" cy="754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19" grpId="0"/>
      <p:bldP spid="34" grpId="0" animBg="1"/>
      <p:bldP spid="35" grpId="0" animBg="1"/>
      <p:bldP spid="36" grpId="0"/>
      <p:bldP spid="39" grpId="0"/>
      <p:bldP spid="40" grpId="0"/>
      <p:bldP spid="42" grpId="0"/>
      <p:bldP spid="56" grpId="0"/>
      <p:bldP spid="66" grpId="0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/>
              <a:t>PUZZLED!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0" y="2767013"/>
            <a:ext cx="4724398" cy="1500187"/>
          </a:xfrm>
        </p:spPr>
        <p:txBody>
          <a:bodyPr>
            <a:noAutofit/>
          </a:bodyPr>
          <a:lstStyle/>
          <a:p>
            <a:pPr algn="r"/>
            <a:r>
              <a:rPr lang="en-US" sz="3000" dirty="0"/>
              <a:t>Using the clues on the pieces, assemble the puzzles! </a:t>
            </a:r>
          </a:p>
          <a:p>
            <a:pPr algn="r"/>
            <a:endParaRPr lang="en-US" sz="3000" dirty="0"/>
          </a:p>
          <a:p>
            <a:pPr algn="r"/>
            <a:r>
              <a:rPr lang="en-US" sz="3000" dirty="0"/>
              <a:t>You should have two triangles when you are finished. 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2180230" y="1143000"/>
            <a:ext cx="2590800" cy="2286000"/>
          </a:xfrm>
          <a:prstGeom prst="triangle">
            <a:avLst/>
          </a:prstGeom>
          <a:solidFill>
            <a:srgbClr val="FAEA1A"/>
          </a:solidFill>
          <a:ln w="38100">
            <a:solidFill>
              <a:srgbClr val="0A8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152400" y="2286000"/>
            <a:ext cx="2590800" cy="2286000"/>
          </a:xfrm>
          <a:prstGeom prst="triangle">
            <a:avLst/>
          </a:prstGeom>
          <a:solidFill>
            <a:srgbClr val="FAEA1A"/>
          </a:solidFill>
          <a:ln w="38100">
            <a:solidFill>
              <a:srgbClr val="0A8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9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Sort it out!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295400"/>
            <a:ext cx="4724398" cy="2590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 in a small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Read the two case scenarios provided.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Diagram how the case moved through the courts </a:t>
            </a:r>
          </a:p>
        </p:txBody>
      </p:sp>
    </p:spTree>
    <p:extLst>
      <p:ext uri="{BB962C8B-B14F-4D97-AF65-F5344CB8AC3E}">
        <p14:creationId xmlns:p14="http://schemas.microsoft.com/office/powerpoint/2010/main" val="24754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Understanding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696200" cy="206887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27269" b="50236"/>
          <a:stretch/>
        </p:blipFill>
        <p:spPr>
          <a:xfrm>
            <a:off x="1371600" y="4222844"/>
            <a:ext cx="2914792" cy="272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/>
          <a:stretch/>
        </p:blipFill>
        <p:spPr>
          <a:xfrm>
            <a:off x="1392072" y="3897670"/>
            <a:ext cx="2914792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Puzzled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18348" r="1398" b="13176"/>
          <a:stretch/>
        </p:blipFill>
        <p:spPr>
          <a:xfrm>
            <a:off x="304800" y="2362200"/>
            <a:ext cx="8476397" cy="3681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21"/>
          <a:stretch/>
        </p:blipFill>
        <p:spPr>
          <a:xfrm>
            <a:off x="672152" y="1816860"/>
            <a:ext cx="7938448" cy="5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7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Role of the Judicial Branch</a:t>
            </a:r>
          </a:p>
        </p:txBody>
      </p:sp>
      <p:pic>
        <p:nvPicPr>
          <p:cNvPr id="5" name="Picture 4" descr="C:\Documents and Settings\flrea\Local Settings\Temporary Internet Files\Content.IE5\RE3SVFMB\MC900024290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09463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61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dirty="0"/>
              <a:t>Three Branches of Government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43434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endParaRPr lang="en-US" altLang="en-US" b="1" u="sng" dirty="0"/>
          </a:p>
          <a:p>
            <a:pPr algn="ctr">
              <a:spcBef>
                <a:spcPct val="50000"/>
              </a:spcBef>
              <a:buFont typeface="Georgia" pitchFamily="18" charset="0"/>
              <a:buNone/>
            </a:pPr>
            <a:r>
              <a:rPr lang="en-US" altLang="en-US" b="1" dirty="0"/>
              <a:t>Legislative Branch – Makes the law</a:t>
            </a:r>
          </a:p>
          <a:p>
            <a:pPr algn="ctr">
              <a:spcBef>
                <a:spcPct val="50000"/>
              </a:spcBef>
              <a:buFont typeface="Georgia" pitchFamily="18" charset="0"/>
              <a:buNone/>
            </a:pPr>
            <a:r>
              <a:rPr lang="en-US" altLang="en-US" b="1" dirty="0"/>
              <a:t>  Executive Branch – Enforces the law</a:t>
            </a:r>
            <a:r>
              <a:rPr lang="en-US" altLang="en-US" dirty="0"/>
              <a:t> </a:t>
            </a:r>
          </a:p>
          <a:p>
            <a:pPr algn="ctr">
              <a:spcBef>
                <a:spcPct val="50000"/>
              </a:spcBef>
              <a:buFont typeface="Georgia" pitchFamily="18" charset="0"/>
              <a:buNone/>
            </a:pPr>
            <a:r>
              <a:rPr lang="en-US" altLang="en-US" b="1" dirty="0"/>
              <a:t> Judicial Branch – Interprets and applies the law</a:t>
            </a:r>
            <a:endParaRPr lang="en-US" altLang="en-US" dirty="0"/>
          </a:p>
        </p:txBody>
      </p:sp>
      <p:pic>
        <p:nvPicPr>
          <p:cNvPr id="5" name="Picture 4" descr="IVFJ-ImpactSlides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67" b="99822" l="11267" r="56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54872" r="43333"/>
          <a:stretch/>
        </p:blipFill>
        <p:spPr>
          <a:xfrm>
            <a:off x="2895600" y="1447800"/>
            <a:ext cx="3505200" cy="26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Role of the Judicial Branch (courts)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828801"/>
            <a:ext cx="35814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…and the courts </a:t>
            </a:r>
            <a:r>
              <a:rPr lang="en-US" sz="2800" b="1" dirty="0">
                <a:solidFill>
                  <a:srgbClr val="FF0000"/>
                </a:solidFill>
              </a:rPr>
              <a:t>protect our rights.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8531" y="1752601"/>
            <a:ext cx="3962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The Constitution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outlines our rights…</a:t>
            </a:r>
          </a:p>
        </p:txBody>
      </p:sp>
      <p:pic>
        <p:nvPicPr>
          <p:cNvPr id="1026" name="Picture 2" descr="C:\Documents and Settings\flrea\Local Settings\Temporary Internet Files\Content.IE5\MS6KEJV8\MC9001495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6" y="2742064"/>
            <a:ext cx="2895600" cy="19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flrea\Local Settings\Temporary Internet Files\Content.IE5\JU6TBA2O\MP9004010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5191"/>
            <a:ext cx="2788833" cy="18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8531" y="4857750"/>
            <a:ext cx="2629469" cy="495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The courts also: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283959"/>
            <a:ext cx="32766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</a:rPr>
              <a:t>Review laws </a:t>
            </a:r>
            <a:endParaRPr lang="en-US" sz="2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43200" y="5295900"/>
            <a:ext cx="32766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</a:rPr>
              <a:t>Explain laws</a:t>
            </a:r>
            <a:endParaRPr lang="en-US" sz="2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9200" y="5295900"/>
            <a:ext cx="3276600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</a:rPr>
              <a:t>Resolve disputes </a:t>
            </a:r>
            <a:endParaRPr lang="en-US" sz="2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8573" y="5813093"/>
            <a:ext cx="6770427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</a:rPr>
              <a:t>Decide if a law goes against the Constitution </a:t>
            </a:r>
            <a:endParaRPr lang="en-US" sz="2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Bernard MT Condensed" pitchFamily="18" charset="0"/>
              </a:rPr>
              <a:t>The Role of Judges and Justices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Judges and Justices interpret and apply the law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Decisions have to be based </a:t>
            </a:r>
            <a:r>
              <a:rPr lang="en-US" altLang="en-US" b="1" dirty="0">
                <a:solidFill>
                  <a:srgbClr val="FF0000"/>
                </a:solidFill>
              </a:rPr>
              <a:t>on facts &amp; law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Constitution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Statutes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Legal reasoning 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Precedent: prior cases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Higher court decisions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And more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pic>
        <p:nvPicPr>
          <p:cNvPr id="7172" name="Picture 5" descr="MCj033401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43" y="3640540"/>
            <a:ext cx="229530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3869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Two Court Systems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and Federal Courts </a:t>
            </a:r>
          </a:p>
        </p:txBody>
      </p:sp>
    </p:spTree>
    <p:extLst>
      <p:ext uri="{BB962C8B-B14F-4D97-AF65-F5344CB8AC3E}">
        <p14:creationId xmlns:p14="http://schemas.microsoft.com/office/powerpoint/2010/main" val="23308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VFJ-ImpactSlides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67" b="99822" l="11267" r="56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54872" r="43333"/>
          <a:stretch/>
        </p:blipFill>
        <p:spPr>
          <a:xfrm>
            <a:off x="3352800" y="1327622"/>
            <a:ext cx="2743199" cy="2069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Two Court Systems: Federal and State </a:t>
            </a:r>
          </a:p>
        </p:txBody>
      </p:sp>
      <p:pic>
        <p:nvPicPr>
          <p:cNvPr id="7171" name="Picture 3" descr="C:\Documents and Settings\flrea\Local Settings\Temporary Internet Files\Content.IE5\L5GRI4K8\MC90043876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02449"/>
            <a:ext cx="2514600" cy="21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flrea\Local Settings\Temporary Internet Files\Content.IE5\RE3SVFMB\MC900101112[1]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557781"/>
            <a:ext cx="2182210" cy="20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476500" y="2209800"/>
            <a:ext cx="2857500" cy="16856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43600" y="2209800"/>
            <a:ext cx="647700" cy="13726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57500" y="3582412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 judicial branch is divided into two parallel court systems: 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federal courts 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and state courts. </a:t>
            </a:r>
          </a:p>
        </p:txBody>
      </p:sp>
    </p:spTree>
    <p:extLst>
      <p:ext uri="{BB962C8B-B14F-4D97-AF65-F5344CB8AC3E}">
        <p14:creationId xmlns:p14="http://schemas.microsoft.com/office/powerpoint/2010/main" val="8603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riculum Whe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Curriculum Wheel</Template>
  <TotalTime>5917</TotalTime>
  <Words>717</Words>
  <Application>Microsoft Office PowerPoint</Application>
  <PresentationFormat>On-screen Show (4:3)</PresentationFormat>
  <Paragraphs>136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Bernard MT Condensed</vt:lpstr>
      <vt:lpstr>Calibri</vt:lpstr>
      <vt:lpstr>Cambria</vt:lpstr>
      <vt:lpstr>Comic Sans MS</vt:lpstr>
      <vt:lpstr>Edwardian Script ITC</vt:lpstr>
      <vt:lpstr>Georgia</vt:lpstr>
      <vt:lpstr>Curriculum Wheel</vt:lpstr>
      <vt:lpstr>Sorting Out the Courts</vt:lpstr>
      <vt:lpstr>PUZZLED!</vt:lpstr>
      <vt:lpstr>Puzzled </vt:lpstr>
      <vt:lpstr>The Role of the Judicial Branch</vt:lpstr>
      <vt:lpstr>Three Branches of Government </vt:lpstr>
      <vt:lpstr>The Role of the Judicial Branch (courts)</vt:lpstr>
      <vt:lpstr>The Role of Judges and Justices </vt:lpstr>
      <vt:lpstr>Two Court Systems </vt:lpstr>
      <vt:lpstr>Two Court Systems: Federal and State </vt:lpstr>
      <vt:lpstr>Where do courts get their power and jurisdiction*?</vt:lpstr>
      <vt:lpstr>Trial and Appellate Courts</vt:lpstr>
      <vt:lpstr>Trial and Appellate</vt:lpstr>
      <vt:lpstr>2 Courtrooms, Big Differences </vt:lpstr>
      <vt:lpstr>Trial Courts</vt:lpstr>
      <vt:lpstr>The Role of the Jury (Trial Court) </vt:lpstr>
      <vt:lpstr>Think About it </vt:lpstr>
      <vt:lpstr>Appellate Courtroom </vt:lpstr>
      <vt:lpstr>What is an appeal? </vt:lpstr>
      <vt:lpstr>PowerPoint Presentation</vt:lpstr>
      <vt:lpstr>Sort it out! </vt:lpstr>
      <vt:lpstr>Checking for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Court Sort</dc:title>
  <dc:creator>Erin Crowe Watson</dc:creator>
  <cp:lastModifiedBy>Lawrence, Nicholas R.</cp:lastModifiedBy>
  <cp:revision>23</cp:revision>
  <dcterms:created xsi:type="dcterms:W3CDTF">2015-11-12T14:11:09Z</dcterms:created>
  <dcterms:modified xsi:type="dcterms:W3CDTF">2017-11-21T13:43:26Z</dcterms:modified>
</cp:coreProperties>
</file>