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5" r:id="rId3"/>
    <p:sldId id="264" r:id="rId4"/>
    <p:sldId id="286" r:id="rId5"/>
    <p:sldId id="287" r:id="rId6"/>
    <p:sldId id="288" r:id="rId7"/>
    <p:sldId id="289" r:id="rId8"/>
    <p:sldId id="276" r:id="rId9"/>
    <p:sldId id="277" r:id="rId10"/>
    <p:sldId id="271" r:id="rId11"/>
    <p:sldId id="263" r:id="rId12"/>
    <p:sldId id="272" r:id="rId13"/>
    <p:sldId id="273" r:id="rId14"/>
    <p:sldId id="274" r:id="rId15"/>
    <p:sldId id="275" r:id="rId16"/>
    <p:sldId id="278" r:id="rId17"/>
    <p:sldId id="290" r:id="rId18"/>
    <p:sldId id="258" r:id="rId19"/>
    <p:sldId id="294" r:id="rId20"/>
    <p:sldId id="279" r:id="rId21"/>
    <p:sldId id="280" r:id="rId22"/>
    <p:sldId id="293" r:id="rId23"/>
    <p:sldId id="259" r:id="rId24"/>
    <p:sldId id="291"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23E"/>
    <a:srgbClr val="0A89E0"/>
    <a:srgbClr val="FBEE8D"/>
    <a:srgbClr val="FAEA1A"/>
    <a:srgbClr val="F8F8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18" autoAdjust="0"/>
  </p:normalViewPr>
  <p:slideViewPr>
    <p:cSldViewPr>
      <p:cViewPr varScale="1">
        <p:scale>
          <a:sx n="90" d="100"/>
          <a:sy n="90" d="100"/>
        </p:scale>
        <p:origin x="1608" y="90"/>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90D0-0F7A-4B95-AE87-BDFD7A77E2CA}"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288B2-58C3-444F-8E0A-7F3EF4949EC2}" type="slidenum">
              <a:rPr lang="en-US" smtClean="0"/>
              <a:pPr/>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Students will recognize how individual rights shape involvement in the social, political, and economic systems.</a:t>
            </a:r>
          </a:p>
          <a:p>
            <a:r>
              <a:rPr lang="en-US" dirty="0"/>
              <a:t>Students will recognize how the social, political, and economic systems in the United States are dependent upon individual rights.</a:t>
            </a:r>
          </a:p>
          <a:p>
            <a:r>
              <a:rPr lang="en-US" dirty="0"/>
              <a:t>Students will use scenarios to recognize and/or evaluate options for exercising constitutional rights.</a:t>
            </a:r>
          </a:p>
          <a:p>
            <a:r>
              <a:rPr lang="en-US" dirty="0"/>
              <a:t>Students will evaluate the impact of the government upholding and/or restricting individual constitutional rights.</a:t>
            </a:r>
          </a:p>
          <a:p>
            <a:pPr>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29057" indent="-280406">
              <a:defRPr>
                <a:solidFill>
                  <a:schemeClr val="tx1"/>
                </a:solidFill>
                <a:latin typeface="Candara" pitchFamily="34" charset="0"/>
              </a:defRPr>
            </a:lvl2pPr>
            <a:lvl3pPr marL="1121626" indent="-224325">
              <a:defRPr>
                <a:solidFill>
                  <a:schemeClr val="tx1"/>
                </a:solidFill>
                <a:latin typeface="Candara" pitchFamily="34" charset="0"/>
              </a:defRPr>
            </a:lvl3pPr>
            <a:lvl4pPr marL="1570276" indent="-224325">
              <a:defRPr>
                <a:solidFill>
                  <a:schemeClr val="tx1"/>
                </a:solidFill>
                <a:latin typeface="Candara" pitchFamily="34" charset="0"/>
              </a:defRPr>
            </a:lvl4pPr>
            <a:lvl5pPr marL="2018927" indent="-224325">
              <a:defRPr>
                <a:solidFill>
                  <a:schemeClr val="tx1"/>
                </a:solidFill>
                <a:latin typeface="Candara" pitchFamily="34" charset="0"/>
              </a:defRPr>
            </a:lvl5pPr>
            <a:lvl6pPr marL="2467577" indent="-224325" fontAlgn="base">
              <a:spcBef>
                <a:spcPct val="0"/>
              </a:spcBef>
              <a:spcAft>
                <a:spcPct val="0"/>
              </a:spcAft>
              <a:defRPr>
                <a:solidFill>
                  <a:schemeClr val="tx1"/>
                </a:solidFill>
                <a:latin typeface="Candara" pitchFamily="34" charset="0"/>
              </a:defRPr>
            </a:lvl6pPr>
            <a:lvl7pPr marL="2916227" indent="-224325" fontAlgn="base">
              <a:spcBef>
                <a:spcPct val="0"/>
              </a:spcBef>
              <a:spcAft>
                <a:spcPct val="0"/>
              </a:spcAft>
              <a:defRPr>
                <a:solidFill>
                  <a:schemeClr val="tx1"/>
                </a:solidFill>
                <a:latin typeface="Candara" pitchFamily="34" charset="0"/>
              </a:defRPr>
            </a:lvl7pPr>
            <a:lvl8pPr marL="3364878" indent="-224325" fontAlgn="base">
              <a:spcBef>
                <a:spcPct val="0"/>
              </a:spcBef>
              <a:spcAft>
                <a:spcPct val="0"/>
              </a:spcAft>
              <a:defRPr>
                <a:solidFill>
                  <a:schemeClr val="tx1"/>
                </a:solidFill>
                <a:latin typeface="Candara" pitchFamily="34" charset="0"/>
              </a:defRPr>
            </a:lvl8pPr>
            <a:lvl9pPr marL="3813528" indent="-224325"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FF0B132E-8023-4C74-8186-A8EE01EE0E16}"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extLst>
      <p:ext uri="{BB962C8B-B14F-4D97-AF65-F5344CB8AC3E}">
        <p14:creationId xmlns:p14="http://schemas.microsoft.com/office/powerpoint/2010/main" val="186276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http://www.businessdictionary.com/definition/economic-system.html</a:t>
            </a:r>
          </a:p>
          <a:p>
            <a:r>
              <a:rPr lang="en-US" dirty="0"/>
              <a:t>http://study.com/academy/lesson/economic-systems-definition-types-examples.html</a:t>
            </a:r>
          </a:p>
          <a:p>
            <a:r>
              <a:rPr lang="en-US" dirty="0"/>
              <a:t>https://www.youtube.com/watch?v=FzEGRCju718</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13</a:t>
            </a:fld>
            <a:endParaRPr lang="en-US"/>
          </a:p>
        </p:txBody>
      </p:sp>
    </p:spTree>
    <p:extLst>
      <p:ext uri="{BB962C8B-B14F-4D97-AF65-F5344CB8AC3E}">
        <p14:creationId xmlns:p14="http://schemas.microsoft.com/office/powerpoint/2010/main" val="263689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system picture</a:t>
            </a:r>
            <a:r>
              <a:rPr lang="en-US" baseline="0" dirty="0"/>
              <a:t>: http://crececenter.org/</a:t>
            </a:r>
            <a:endParaRPr lang="en-US" dirty="0"/>
          </a:p>
          <a:p>
            <a:endParaRPr lang="en-US" dirty="0"/>
          </a:p>
          <a:p>
            <a:r>
              <a:rPr lang="en-US" dirty="0"/>
              <a:t>Economic picture: http://burkemedical.net/wp-content/uploads/2014/10/Economy.jpg</a:t>
            </a:r>
          </a:p>
        </p:txBody>
      </p:sp>
      <p:sp>
        <p:nvSpPr>
          <p:cNvPr id="4" name="Slide Number Placeholder 3"/>
          <p:cNvSpPr>
            <a:spLocks noGrp="1"/>
          </p:cNvSpPr>
          <p:nvPr>
            <p:ph type="sldNum" sz="quarter" idx="10"/>
          </p:nvPr>
        </p:nvSpPr>
        <p:spPr/>
        <p:txBody>
          <a:bodyPr/>
          <a:lstStyle/>
          <a:p>
            <a:fld id="{FB4288B2-58C3-444F-8E0A-7F3EF4949EC2}" type="slidenum">
              <a:rPr lang="en-US" smtClean="0"/>
              <a:pPr/>
              <a:t>14</a:t>
            </a:fld>
            <a:endParaRPr lang="en-US"/>
          </a:p>
        </p:txBody>
      </p:sp>
    </p:spTree>
    <p:extLst>
      <p:ext uri="{BB962C8B-B14F-4D97-AF65-F5344CB8AC3E}">
        <p14:creationId xmlns:p14="http://schemas.microsoft.com/office/powerpoint/2010/main" val="33162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Questions to explore</a:t>
            </a:r>
            <a:r>
              <a:rPr lang="en-US" baseline="0" dirty="0"/>
              <a:t> with the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How does the right to assemble impact your daily life?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Why is the freedom of speech and press so important? (Explore the idea of an informed citizenry)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15</a:t>
            </a:fld>
            <a:endParaRPr lang="en-US"/>
          </a:p>
        </p:txBody>
      </p:sp>
    </p:spTree>
    <p:extLst>
      <p:ext uri="{BB962C8B-B14F-4D97-AF65-F5344CB8AC3E}">
        <p14:creationId xmlns:p14="http://schemas.microsoft.com/office/powerpoint/2010/main" val="388925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explore</a:t>
            </a:r>
            <a:r>
              <a:rPr lang="en-US" baseline="0" dirty="0"/>
              <a:t> with the students:</a:t>
            </a:r>
          </a:p>
          <a:p>
            <a:r>
              <a:rPr lang="en-US" baseline="0" dirty="0"/>
              <a:t>What would happen if the government, instead of individuals or groups, has control/ownership of the press?</a:t>
            </a:r>
          </a:p>
          <a:p>
            <a:r>
              <a:rPr lang="en-US" baseline="0" dirty="0"/>
              <a:t>What would happen if our freedom of speech was limited to not include political speech? </a:t>
            </a:r>
          </a:p>
          <a:p>
            <a:r>
              <a:rPr lang="en-US" baseline="0" dirty="0"/>
              <a:t>What if we couldn’t protest or petition the government? </a:t>
            </a:r>
          </a:p>
          <a:p>
            <a:r>
              <a:rPr lang="en-US" baseline="0" dirty="0"/>
              <a:t>What if people did not have the right to vote for public officials? </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16</a:t>
            </a:fld>
            <a:endParaRPr lang="en-US"/>
          </a:p>
        </p:txBody>
      </p:sp>
    </p:spTree>
    <p:extLst>
      <p:ext uri="{BB962C8B-B14F-4D97-AF65-F5344CB8AC3E}">
        <p14:creationId xmlns:p14="http://schemas.microsoft.com/office/powerpoint/2010/main" val="137183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29057" indent="-280406">
              <a:defRPr>
                <a:solidFill>
                  <a:schemeClr val="tx1"/>
                </a:solidFill>
                <a:latin typeface="Candara" pitchFamily="34" charset="0"/>
              </a:defRPr>
            </a:lvl2pPr>
            <a:lvl3pPr marL="1121626" indent="-224325">
              <a:defRPr>
                <a:solidFill>
                  <a:schemeClr val="tx1"/>
                </a:solidFill>
                <a:latin typeface="Candara" pitchFamily="34" charset="0"/>
              </a:defRPr>
            </a:lvl3pPr>
            <a:lvl4pPr marL="1570276" indent="-224325">
              <a:defRPr>
                <a:solidFill>
                  <a:schemeClr val="tx1"/>
                </a:solidFill>
                <a:latin typeface="Candara" pitchFamily="34" charset="0"/>
              </a:defRPr>
            </a:lvl4pPr>
            <a:lvl5pPr marL="2018927" indent="-224325">
              <a:defRPr>
                <a:solidFill>
                  <a:schemeClr val="tx1"/>
                </a:solidFill>
                <a:latin typeface="Candara" pitchFamily="34" charset="0"/>
              </a:defRPr>
            </a:lvl5pPr>
            <a:lvl6pPr marL="2467577" indent="-224325" fontAlgn="base">
              <a:spcBef>
                <a:spcPct val="0"/>
              </a:spcBef>
              <a:spcAft>
                <a:spcPct val="0"/>
              </a:spcAft>
              <a:defRPr>
                <a:solidFill>
                  <a:schemeClr val="tx1"/>
                </a:solidFill>
                <a:latin typeface="Candara" pitchFamily="34" charset="0"/>
              </a:defRPr>
            </a:lvl6pPr>
            <a:lvl7pPr marL="2916227" indent="-224325" fontAlgn="base">
              <a:spcBef>
                <a:spcPct val="0"/>
              </a:spcBef>
              <a:spcAft>
                <a:spcPct val="0"/>
              </a:spcAft>
              <a:defRPr>
                <a:solidFill>
                  <a:schemeClr val="tx1"/>
                </a:solidFill>
                <a:latin typeface="Candara" pitchFamily="34" charset="0"/>
              </a:defRPr>
            </a:lvl7pPr>
            <a:lvl8pPr marL="3364878" indent="-224325" fontAlgn="base">
              <a:spcBef>
                <a:spcPct val="0"/>
              </a:spcBef>
              <a:spcAft>
                <a:spcPct val="0"/>
              </a:spcAft>
              <a:defRPr>
                <a:solidFill>
                  <a:schemeClr val="tx1"/>
                </a:solidFill>
                <a:latin typeface="Candara" pitchFamily="34" charset="0"/>
              </a:defRPr>
            </a:lvl8pPr>
            <a:lvl9pPr marL="3813528" indent="-224325"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72A30F1F-9C6E-4AB6-B755-7FB2BCB36D3A}"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extLst>
      <p:ext uri="{BB962C8B-B14F-4D97-AF65-F5344CB8AC3E}">
        <p14:creationId xmlns:p14="http://schemas.microsoft.com/office/powerpoint/2010/main" val="192911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http://www.dictionary.com/browse/civil-disobedience</a:t>
            </a:r>
          </a:p>
          <a:p>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18</a:t>
            </a:fld>
            <a:endParaRPr lang="en-US"/>
          </a:p>
        </p:txBody>
      </p:sp>
    </p:spTree>
    <p:extLst>
      <p:ext uri="{BB962C8B-B14F-4D97-AF65-F5344CB8AC3E}">
        <p14:creationId xmlns:p14="http://schemas.microsoft.com/office/powerpoint/2010/main" val="353362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http://americanhistory.si.edu/brown/history/6-legacy/images/sit-in.jpg</a:t>
            </a:r>
          </a:p>
          <a:p>
            <a:r>
              <a:rPr lang="en-US" dirty="0"/>
              <a:t>This is a photo of the counter sit ins that took</a:t>
            </a:r>
            <a:r>
              <a:rPr lang="en-US" baseline="0" dirty="0"/>
              <a:t> place as part of the Civil Rights Movement, </a:t>
            </a:r>
            <a:r>
              <a:rPr lang="en-US" sz="1200" b="0" i="0" kern="1200" dirty="0">
                <a:solidFill>
                  <a:schemeClr val="tx1"/>
                </a:solidFill>
                <a:effectLst/>
                <a:latin typeface="+mn-lt"/>
                <a:ea typeface="+mn-ea"/>
                <a:cs typeface="+mn-cs"/>
              </a:rPr>
              <a:t>On February 1, 1960, four African American college students sat down at a lunch counter at Woolworth’s in Greensboro, North Carolina, and politely asked for service. Their request was refused. When asked to leave, they remained in their seats. Their passive resistance and peaceful sit-down demand helped ignite a youth-led movement to challenge racial inequality throughout the South. http://americanhistory.si.edu/brown/history/6-legacy/freedom-struggle-2.html</a:t>
            </a:r>
            <a:endParaRPr lang="en-US" dirty="0"/>
          </a:p>
          <a:p>
            <a:endParaRPr lang="en-US" dirty="0"/>
          </a:p>
          <a:p>
            <a:r>
              <a:rPr lang="en-US" dirty="0"/>
              <a:t>This photo was taken during the Vietnam era when students where</a:t>
            </a:r>
            <a:r>
              <a:rPr lang="en-US" baseline="0" dirty="0"/>
              <a:t> protesting the conflict in Vietnam. The young man pictured is placing flowers in he barrels of the guns of the National Guardsmen. </a:t>
            </a:r>
            <a:endParaRPr lang="en-US" dirty="0"/>
          </a:p>
          <a:p>
            <a:endParaRPr lang="en-US" dirty="0"/>
          </a:p>
          <a:p>
            <a:r>
              <a:rPr lang="en-US" dirty="0"/>
              <a:t>Bottom middle: </a:t>
            </a:r>
            <a:r>
              <a:rPr lang="en-US" sz="1200" b="0" i="1" kern="1200" dirty="0">
                <a:solidFill>
                  <a:schemeClr val="tx1"/>
                </a:solidFill>
                <a:effectLst/>
                <a:latin typeface="+mn-lt"/>
                <a:ea typeface="+mn-ea"/>
                <a:cs typeface="+mn-cs"/>
              </a:rPr>
              <a:t>Flower Power</a:t>
            </a:r>
            <a:r>
              <a:rPr lang="en-US" sz="1200" b="0" i="0" kern="1200" dirty="0">
                <a:solidFill>
                  <a:schemeClr val="tx1"/>
                </a:solidFill>
                <a:effectLst/>
                <a:latin typeface="+mn-lt"/>
                <a:ea typeface="+mn-ea"/>
                <a:cs typeface="+mn-cs"/>
              </a:rPr>
              <a:t>, 1967, photographed by Bernie Boston on October 21, 1967, while he was sitting on the wall of the Mall Entrance of the Pentagon</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a photo taken after the BP oil spill off of</a:t>
            </a:r>
            <a:r>
              <a:rPr lang="en-US" sz="1200" b="0" i="0" kern="1200" baseline="0" dirty="0">
                <a:solidFill>
                  <a:schemeClr val="tx1"/>
                </a:solidFill>
                <a:effectLst/>
                <a:latin typeface="+mn-lt"/>
                <a:ea typeface="+mn-ea"/>
                <a:cs typeface="+mn-cs"/>
              </a:rPr>
              <a:t> the coast of Florida. Protestors boycotted the business to show their opposition to the company’s drilling practices and the issues created by the oil spill.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Top right: https://static01.nyt.com/images/2010/06/12/business/12money_cnd2/12money_cnd2-articleLarge.jpg</a:t>
            </a:r>
          </a:p>
          <a:p>
            <a:endParaRPr lang="en-US" sz="1200" b="0" i="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19</a:t>
            </a:fld>
            <a:endParaRPr lang="en-US"/>
          </a:p>
        </p:txBody>
      </p:sp>
    </p:spTree>
    <p:extLst>
      <p:ext uri="{BB962C8B-B14F-4D97-AF65-F5344CB8AC3E}">
        <p14:creationId xmlns:p14="http://schemas.microsoft.com/office/powerpoint/2010/main" val="219563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20</a:t>
            </a:fld>
            <a:endParaRPr lang="en-US"/>
          </a:p>
        </p:txBody>
      </p:sp>
    </p:spTree>
    <p:extLst>
      <p:ext uri="{BB962C8B-B14F-4D97-AF65-F5344CB8AC3E}">
        <p14:creationId xmlns:p14="http://schemas.microsoft.com/office/powerpoint/2010/main" val="54816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individual rights outlined in the Constitution are framed by telling the government what they cannot do and what they must do.  </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22</a:t>
            </a:fld>
            <a:endParaRPr lang="en-US"/>
          </a:p>
        </p:txBody>
      </p:sp>
    </p:spTree>
    <p:extLst>
      <p:ext uri="{BB962C8B-B14F-4D97-AF65-F5344CB8AC3E}">
        <p14:creationId xmlns:p14="http://schemas.microsoft.com/office/powerpoint/2010/main" val="161056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might the government limit the individual right of speech? </a:t>
            </a:r>
          </a:p>
          <a:p>
            <a:pPr lvl="1"/>
            <a:r>
              <a:rPr lang="en-US" dirty="0"/>
              <a:t>Time, place, and manner restrictions </a:t>
            </a:r>
          </a:p>
          <a:p>
            <a:pPr lvl="1"/>
            <a:r>
              <a:rPr lang="en-US" dirty="0"/>
              <a:t>Speech that interferes with the educational mission of a school </a:t>
            </a:r>
          </a:p>
          <a:p>
            <a:pPr lvl="1"/>
            <a:r>
              <a:rPr lang="en-US" dirty="0"/>
              <a:t>Speech that could incite actions that could cause harm (“FIRE” in a crowded theater)</a:t>
            </a:r>
          </a:p>
          <a:p>
            <a:pPr lvl="0"/>
            <a:r>
              <a:rPr lang="en-US" dirty="0"/>
              <a:t>When might the government limit freedom of assembly?</a:t>
            </a:r>
          </a:p>
          <a:p>
            <a:pPr lvl="0"/>
            <a:r>
              <a:rPr lang="en-US" dirty="0"/>
              <a:t>	Time,</a:t>
            </a:r>
            <a:r>
              <a:rPr lang="en-US" baseline="0" dirty="0"/>
              <a:t> place, and manner restrictions</a:t>
            </a:r>
          </a:p>
          <a:p>
            <a:pPr lvl="0"/>
            <a:r>
              <a:rPr lang="en-US" baseline="0" dirty="0"/>
              <a:t>	Curfews imposed for the purpose of security </a:t>
            </a:r>
          </a:p>
          <a:p>
            <a:pPr lvl="0"/>
            <a:r>
              <a:rPr lang="en-US" baseline="0" dirty="0"/>
              <a:t>When might government limit the practice of religion?</a:t>
            </a:r>
          </a:p>
          <a:p>
            <a:pPr lvl="0"/>
            <a:r>
              <a:rPr lang="en-US" baseline="0" dirty="0"/>
              <a:t>	interest of public health and safety</a:t>
            </a:r>
          </a:p>
          <a:p>
            <a:pPr lvl="0"/>
            <a:r>
              <a:rPr lang="en-US" baseline="0" dirty="0"/>
              <a:t>	When religious practices interfere with laws that protect the common good</a:t>
            </a:r>
          </a:p>
          <a:p>
            <a:pPr lvl="0"/>
            <a:endParaRPr lang="en-US" dirty="0"/>
          </a:p>
          <a:p>
            <a:pPr lvl="0"/>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23</a:t>
            </a:fld>
            <a:endParaRPr lang="en-US"/>
          </a:p>
        </p:txBody>
      </p:sp>
    </p:spTree>
    <p:extLst>
      <p:ext uri="{BB962C8B-B14F-4D97-AF65-F5344CB8AC3E}">
        <p14:creationId xmlns:p14="http://schemas.microsoft.com/office/powerpoint/2010/main" val="363111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a:t>
            </a:fld>
            <a:endParaRPr lang="en-US"/>
          </a:p>
        </p:txBody>
      </p:sp>
    </p:spTree>
    <p:extLst>
      <p:ext uri="{BB962C8B-B14F-4D97-AF65-F5344CB8AC3E}">
        <p14:creationId xmlns:p14="http://schemas.microsoft.com/office/powerpoint/2010/main" val="210062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 use scenarios to recognize and/or evaluate options for exercising constitutional rights.</a:t>
            </a:r>
          </a:p>
          <a:p>
            <a:endParaRPr lang="en-US" dirty="0"/>
          </a:p>
          <a:p>
            <a:r>
              <a:rPr lang="en-US" dirty="0"/>
              <a:t>Freedom of assembly, freedom of speech, freedom of petition (First</a:t>
            </a:r>
            <a:r>
              <a:rPr lang="en-US" baseline="0" dirty="0"/>
              <a:t> Amendment) </a:t>
            </a:r>
            <a:endParaRPr lang="en-US" dirty="0"/>
          </a:p>
          <a:p>
            <a:endParaRPr lang="en-US" dirty="0"/>
          </a:p>
          <a:p>
            <a:r>
              <a:rPr lang="en-US" dirty="0"/>
              <a:t>Individuals</a:t>
            </a:r>
            <a:r>
              <a:rPr lang="en-US" baseline="0" dirty="0"/>
              <a:t> exercise these rights in order to make social, political, and economic change. A great example is the Civil Rights Movement. </a:t>
            </a:r>
          </a:p>
          <a:p>
            <a:endParaRPr lang="en-US" baseline="0" dirty="0"/>
          </a:p>
          <a:p>
            <a:r>
              <a:rPr lang="en-US" baseline="0" dirty="0"/>
              <a:t>The government upholds these rights by allowing individuals to express these rights. Tell students that although we have individual rights, there are limits on these rights (this will be addressed later in the presentation)</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4</a:t>
            </a:fld>
            <a:endParaRPr lang="en-US"/>
          </a:p>
        </p:txBody>
      </p:sp>
    </p:spTree>
    <p:extLst>
      <p:ext uri="{BB962C8B-B14F-4D97-AF65-F5344CB8AC3E}">
        <p14:creationId xmlns:p14="http://schemas.microsoft.com/office/powerpoint/2010/main" val="348967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evaluate the impact of the government upholding and/or restricting individual constitutional rights.</a:t>
            </a:r>
          </a:p>
          <a:p>
            <a:endParaRPr lang="en-US" dirty="0"/>
          </a:p>
          <a:p>
            <a:r>
              <a:rPr lang="en-US" dirty="0"/>
              <a:t>Right to trial</a:t>
            </a:r>
            <a:r>
              <a:rPr lang="en-US" baseline="0" dirty="0"/>
              <a:t> by jury (Amendment 6), Right to legal counsel (Amendment 6), right to a speedy and public trial (Amendment 6)</a:t>
            </a:r>
          </a:p>
          <a:p>
            <a:endParaRPr lang="en-US" baseline="0" dirty="0"/>
          </a:p>
          <a:p>
            <a:r>
              <a:rPr lang="en-US" baseline="0" dirty="0"/>
              <a:t>Explain that the rights of the individual, which would be the rights of those accused of a crime, are upheld by the government and protected by the Constitution. The government is required to allow for these 6</a:t>
            </a:r>
            <a:r>
              <a:rPr lang="en-US" baseline="30000" dirty="0"/>
              <a:t>th</a:t>
            </a:r>
            <a:r>
              <a:rPr lang="en-US" baseline="0" dirty="0"/>
              <a:t> Amendment rights. </a:t>
            </a:r>
            <a:endParaRPr lang="en-US" dirty="0"/>
          </a:p>
          <a:p>
            <a:pPr>
              <a:spcBef>
                <a:spcPct val="0"/>
              </a:spcBef>
            </a:pPr>
            <a:endParaRPr lang="en-US" altLang="en-US" dirty="0"/>
          </a:p>
          <a:p>
            <a:pPr>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5</a:t>
            </a:fld>
            <a:endParaRPr lang="en-US"/>
          </a:p>
        </p:txBody>
      </p:sp>
    </p:spTree>
    <p:extLst>
      <p:ext uri="{BB962C8B-B14F-4D97-AF65-F5344CB8AC3E}">
        <p14:creationId xmlns:p14="http://schemas.microsoft.com/office/powerpoint/2010/main" val="367826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Students will use scenarios to recognize and/or evaluate options for exercising constitutional rights.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Voting is addressed</a:t>
            </a:r>
            <a:r>
              <a:rPr lang="en-US" baseline="0" dirty="0"/>
              <a:t> in the 15</a:t>
            </a:r>
            <a:r>
              <a:rPr lang="en-US" baseline="30000" dirty="0"/>
              <a:t>th</a:t>
            </a:r>
            <a:r>
              <a:rPr lang="en-US" baseline="0" dirty="0"/>
              <a:t>, 19</a:t>
            </a:r>
            <a:r>
              <a:rPr lang="en-US" baseline="30000" dirty="0"/>
              <a:t>th</a:t>
            </a:r>
            <a:r>
              <a:rPr lang="en-US" baseline="0" dirty="0"/>
              <a:t>, 24</a:t>
            </a:r>
            <a:r>
              <a:rPr lang="en-US" baseline="30000" dirty="0"/>
              <a:t>th</a:t>
            </a:r>
            <a:r>
              <a:rPr lang="en-US" baseline="0" dirty="0"/>
              <a:t>, and 26</a:t>
            </a:r>
            <a:r>
              <a:rPr lang="en-US" baseline="30000" dirty="0"/>
              <a:t>th</a:t>
            </a:r>
            <a:r>
              <a:rPr lang="en-US" baseline="0" dirty="0"/>
              <a:t> amendment to the U.S. Constitution. These amendments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right of citizens of the United States to vote shall not be denied or abridged by the United States or by any state on account of race, color, or previous condition of servitude</a:t>
            </a:r>
            <a:r>
              <a:rPr lang="en-US" sz="1200" b="0" i="0" kern="1200" baseline="0" dirty="0">
                <a:solidFill>
                  <a:schemeClr val="tx1"/>
                </a:solidFill>
                <a:effectLst/>
                <a:latin typeface="+mn-lt"/>
                <a:ea typeface="+mn-ea"/>
                <a:cs typeface="+mn-cs"/>
              </a:rPr>
              <a:t> (15), sex (19), and </a:t>
            </a:r>
            <a:r>
              <a:rPr lang="en-US" sz="1200" b="0" i="0" kern="1200" dirty="0">
                <a:solidFill>
                  <a:schemeClr val="tx1"/>
                </a:solidFill>
                <a:effectLst/>
                <a:latin typeface="+mn-lt"/>
                <a:ea typeface="+mn-ea"/>
                <a:cs typeface="+mn-cs"/>
              </a:rPr>
              <a:t>account of age for those “eighteen years of age or older” (26). The 24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Amendment prohibited poll taxes.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Voting is a critical way individuals can participate</a:t>
            </a:r>
            <a:r>
              <a:rPr lang="en-US" sz="1200" b="0" i="0" kern="1200" baseline="0" dirty="0">
                <a:solidFill>
                  <a:schemeClr val="tx1"/>
                </a:solidFill>
                <a:effectLst/>
                <a:latin typeface="+mn-lt"/>
                <a:ea typeface="+mn-ea"/>
                <a:cs typeface="+mn-cs"/>
              </a:rPr>
              <a:t> in the political life of our country. The Constitution limits government’s ability to limit an individual from voting, although there are certain limitations placed on voting. </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6</a:t>
            </a:fld>
            <a:endParaRPr lang="en-US"/>
          </a:p>
        </p:txBody>
      </p:sp>
    </p:spTree>
    <p:extLst>
      <p:ext uri="{BB962C8B-B14F-4D97-AF65-F5344CB8AC3E}">
        <p14:creationId xmlns:p14="http://schemas.microsoft.com/office/powerpoint/2010/main" val="130408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evaluate the impact of the government upholding and/or restricting individual constitutional rights.</a:t>
            </a:r>
          </a:p>
          <a:p>
            <a:endParaRPr lang="en-US" dirty="0"/>
          </a:p>
          <a:p>
            <a:r>
              <a:rPr lang="en-US" dirty="0"/>
              <a:t>Found in the 4</a:t>
            </a:r>
            <a:r>
              <a:rPr lang="en-US" baseline="30000" dirty="0"/>
              <a:t>th</a:t>
            </a:r>
            <a:r>
              <a:rPr lang="en-US" dirty="0"/>
              <a:t> Amendment, the requirement</a:t>
            </a:r>
            <a:r>
              <a:rPr lang="en-US" baseline="0" dirty="0"/>
              <a:t> of government to obtain a search warrant based on probable cause is an important safeguard on an individual’s right to privacy and also is a method for government to uphold the rights of the individual. </a:t>
            </a:r>
            <a:endParaRPr lang="en-US" dirty="0"/>
          </a:p>
          <a:p>
            <a:pPr>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7</a:t>
            </a:fld>
            <a:endParaRPr lang="en-US"/>
          </a:p>
        </p:txBody>
      </p:sp>
    </p:spTree>
    <p:extLst>
      <p:ext uri="{BB962C8B-B14F-4D97-AF65-F5344CB8AC3E}">
        <p14:creationId xmlns:p14="http://schemas.microsoft.com/office/powerpoint/2010/main" val="244893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a:t>
            </a:r>
            <a:r>
              <a:rPr lang="en-US" baseline="0" dirty="0"/>
              <a:t> Handout A: List of Individual Rights in the United States Constitution. Students should identify the three individual rights they think are the most important and the three individual rights they think are the least important. Discuss the rights listed to make sure students understand these rights. It is important to remind students that although some of these rights are not ones they use every day, they are important to how individuals and  society </a:t>
            </a:r>
            <a:r>
              <a:rPr lang="en-US" baseline="0"/>
              <a:t>function every day.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8</a:t>
            </a:fld>
            <a:endParaRPr lang="en-US"/>
          </a:p>
        </p:txBody>
      </p:sp>
    </p:spTree>
    <p:extLst>
      <p:ext uri="{BB962C8B-B14F-4D97-AF65-F5344CB8AC3E}">
        <p14:creationId xmlns:p14="http://schemas.microsoft.com/office/powerpoint/2010/main" val="251077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https://www.youtube.com/watch?v=FzEGRCju718</a:t>
            </a:r>
          </a:p>
        </p:txBody>
      </p:sp>
      <p:sp>
        <p:nvSpPr>
          <p:cNvPr id="4" name="Slide Number Placeholder 3"/>
          <p:cNvSpPr>
            <a:spLocks noGrp="1"/>
          </p:cNvSpPr>
          <p:nvPr>
            <p:ph type="sldNum" sz="quarter" idx="10"/>
          </p:nvPr>
        </p:nvSpPr>
        <p:spPr/>
        <p:txBody>
          <a:bodyPr/>
          <a:lstStyle/>
          <a:p>
            <a:fld id="{FB4288B2-58C3-444F-8E0A-7F3EF4949EC2}" type="slidenum">
              <a:rPr lang="en-US" smtClean="0"/>
              <a:pPr/>
              <a:t>11</a:t>
            </a:fld>
            <a:endParaRPr lang="en-US"/>
          </a:p>
        </p:txBody>
      </p:sp>
    </p:spTree>
    <p:extLst>
      <p:ext uri="{BB962C8B-B14F-4D97-AF65-F5344CB8AC3E}">
        <p14:creationId xmlns:p14="http://schemas.microsoft.com/office/powerpoint/2010/main" val="189575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https://www.youtube.com/watch?v=FzEGRCju718</a:t>
            </a:r>
          </a:p>
        </p:txBody>
      </p:sp>
      <p:sp>
        <p:nvSpPr>
          <p:cNvPr id="4" name="Slide Number Placeholder 3"/>
          <p:cNvSpPr>
            <a:spLocks noGrp="1"/>
          </p:cNvSpPr>
          <p:nvPr>
            <p:ph type="sldNum" sz="quarter" idx="10"/>
          </p:nvPr>
        </p:nvSpPr>
        <p:spPr/>
        <p:txBody>
          <a:bodyPr/>
          <a:lstStyle/>
          <a:p>
            <a:fld id="{FB4288B2-58C3-444F-8E0A-7F3EF4949EC2}" type="slidenum">
              <a:rPr lang="en-US" smtClean="0"/>
              <a:pPr/>
              <a:t>12</a:t>
            </a:fld>
            <a:endParaRPr lang="en-US"/>
          </a:p>
        </p:txBody>
      </p:sp>
    </p:spTree>
    <p:extLst>
      <p:ext uri="{BB962C8B-B14F-4D97-AF65-F5344CB8AC3E}">
        <p14:creationId xmlns:p14="http://schemas.microsoft.com/office/powerpoint/2010/main" val="73625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300" y="5791200"/>
            <a:ext cx="2374900" cy="694546"/>
          </a:xfrm>
          <a:prstGeom prst="rect">
            <a:avLst/>
          </a:prstGeom>
        </p:spPr>
      </p:pic>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5293526D-CC09-46CE-95E0-D56A36C43598}" type="datetimeFigureOut">
              <a:rPr lang="en-US"/>
              <a:pPr>
                <a:defRPr/>
              </a:pPr>
              <a:t>1/12/2018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B7F74EFF-6B1D-4DD7-86A3-5080C75ECBB7}" type="slidenum">
              <a:rPr lang="en-US"/>
              <a:pPr>
                <a:defRPr/>
              </a:pPr>
              <a:t>‹#›</a:t>
            </a:fld>
            <a:endParaRPr lang="en-US" dirty="0"/>
          </a:p>
        </p:txBody>
      </p:sp>
    </p:spTree>
    <p:extLst>
      <p:ext uri="{BB962C8B-B14F-4D97-AF65-F5344CB8AC3E}">
        <p14:creationId xmlns:p14="http://schemas.microsoft.com/office/powerpoint/2010/main" val="8470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5950908"/>
            <a:ext cx="1828800" cy="534838"/>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148" y="186126"/>
            <a:ext cx="2374900" cy="694546"/>
          </a:xfrm>
          <a:prstGeom prst="rect">
            <a:avLst/>
          </a:prstGeom>
        </p:spPr>
      </p:pic>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4300" y="5791200"/>
            <a:ext cx="2374900" cy="694546"/>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5861768"/>
            <a:ext cx="2133600" cy="623977"/>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5968191"/>
            <a:ext cx="2374900" cy="694546"/>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5882106"/>
            <a:ext cx="2007010" cy="586956"/>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pPr/>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WPTjFbBj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solidFill>
                  <a:srgbClr val="FF0000"/>
                </a:solidFill>
              </a:rPr>
              <a:t>SS.7.C.3.6</a:t>
            </a:r>
            <a:r>
              <a:rPr lang="en-US" b="1" dirty="0">
                <a:solidFill>
                  <a:srgbClr val="FF0000"/>
                </a:solidFill>
              </a:rPr>
              <a:t> </a:t>
            </a:r>
            <a:r>
              <a:rPr lang="en-US" dirty="0">
                <a:solidFill>
                  <a:srgbClr val="FF0000"/>
                </a:solidFill>
              </a:rPr>
              <a:t>Evaluate constitutional rights and their impact on individuals and society.</a:t>
            </a:r>
          </a:p>
        </p:txBody>
      </p:sp>
      <p:sp>
        <p:nvSpPr>
          <p:cNvPr id="8195" name="Title 1"/>
          <p:cNvSpPr>
            <a:spLocks noGrp="1"/>
          </p:cNvSpPr>
          <p:nvPr>
            <p:ph type="ctrTitle"/>
          </p:nvPr>
        </p:nvSpPr>
        <p:spPr>
          <a:xfrm>
            <a:off x="548126" y="609600"/>
            <a:ext cx="4343400" cy="1219200"/>
          </a:xfrm>
        </p:spPr>
        <p:txBody>
          <a:bodyPr>
            <a:noAutofit/>
          </a:bodyPr>
          <a:lstStyle/>
          <a:p>
            <a:r>
              <a:rPr lang="en-US" altLang="en-US" sz="4000" dirty="0"/>
              <a:t>The Might of the Right</a:t>
            </a:r>
          </a:p>
        </p:txBody>
      </p:sp>
      <p:sp>
        <p:nvSpPr>
          <p:cNvPr id="3" name="Text Placeholder 2"/>
          <p:cNvSpPr>
            <a:spLocks noGrp="1"/>
          </p:cNvSpPr>
          <p:nvPr>
            <p:ph type="body" sz="quarter" idx="10"/>
          </p:nvPr>
        </p:nvSpPr>
        <p:spPr>
          <a:xfrm>
            <a:off x="755058" y="2057400"/>
            <a:ext cx="4114800" cy="1371600"/>
          </a:xfrm>
        </p:spPr>
        <p:txBody>
          <a:bodyPr/>
          <a:lstStyle/>
          <a:p>
            <a:r>
              <a:rPr lang="en-US" dirty="0"/>
              <a:t>The impact of constitutional rights on individuals and society</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382" y="2374970"/>
            <a:ext cx="3371618" cy="3111430"/>
          </a:xfrm>
          <a:prstGeom prst="rect">
            <a:avLst/>
          </a:prstGeom>
        </p:spPr>
      </p:pic>
      <p:sp>
        <p:nvSpPr>
          <p:cNvPr id="6" name="TextBox 5"/>
          <p:cNvSpPr txBox="1"/>
          <p:nvPr/>
        </p:nvSpPr>
        <p:spPr>
          <a:xfrm rot="20195852">
            <a:off x="6012761" y="4114813"/>
            <a:ext cx="2375252" cy="461665"/>
          </a:xfrm>
          <a:prstGeom prst="rect">
            <a:avLst/>
          </a:prstGeom>
          <a:noFill/>
          <a:ln>
            <a:noFill/>
          </a:ln>
        </p:spPr>
        <p:txBody>
          <a:bodyPr wrap="square" rtlCol="0">
            <a:spAutoFit/>
          </a:bodyPr>
          <a:lstStyle/>
          <a:p>
            <a:r>
              <a:rPr lang="en-US" sz="2400" b="1" dirty="0"/>
              <a:t>Individual Rights </a:t>
            </a:r>
          </a:p>
        </p:txBody>
      </p:sp>
    </p:spTree>
    <p:extLst>
      <p:ext uri="{BB962C8B-B14F-4D97-AF65-F5344CB8AC3E}">
        <p14:creationId xmlns:p14="http://schemas.microsoft.com/office/powerpoint/2010/main" val="251974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Defining the System </a:t>
            </a:r>
          </a:p>
        </p:txBody>
      </p:sp>
      <p:sp>
        <p:nvSpPr>
          <p:cNvPr id="3" name="Text Placeholder 2"/>
          <p:cNvSpPr>
            <a:spLocks noGrp="1"/>
          </p:cNvSpPr>
          <p:nvPr>
            <p:ph type="body" idx="1"/>
          </p:nvPr>
        </p:nvSpPr>
        <p:spPr/>
        <p:txBody>
          <a:bodyPr/>
          <a:lstStyle/>
          <a:p>
            <a:r>
              <a:rPr lang="en-US" dirty="0"/>
              <a:t>Social, political, and economic systems </a:t>
            </a:r>
          </a:p>
        </p:txBody>
      </p:sp>
    </p:spTree>
    <p:extLst>
      <p:ext uri="{BB962C8B-B14F-4D97-AF65-F5344CB8AC3E}">
        <p14:creationId xmlns:p14="http://schemas.microsoft.com/office/powerpoint/2010/main" val="388740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Social System </a:t>
            </a:r>
          </a:p>
        </p:txBody>
      </p:sp>
      <p:sp>
        <p:nvSpPr>
          <p:cNvPr id="3" name="Content Placeholder 2"/>
          <p:cNvSpPr>
            <a:spLocks noGrp="1"/>
          </p:cNvSpPr>
          <p:nvPr>
            <p:ph idx="1"/>
          </p:nvPr>
        </p:nvSpPr>
        <p:spPr/>
        <p:txBody>
          <a:bodyPr/>
          <a:lstStyle/>
          <a:p>
            <a:r>
              <a:rPr lang="en-US" dirty="0">
                <a:solidFill>
                  <a:srgbClr val="FF0000"/>
                </a:solidFill>
              </a:rPr>
              <a:t>Social systems are the relationships between individuals and groups of people. </a:t>
            </a:r>
          </a:p>
          <a:p>
            <a:endParaRPr lang="en-US" dirty="0">
              <a:solidFill>
                <a:srgbClr val="FF0000"/>
              </a:solidFill>
            </a:endParaRPr>
          </a:p>
          <a:p>
            <a:r>
              <a:rPr lang="en-US" dirty="0">
                <a:solidFill>
                  <a:srgbClr val="FF0000"/>
                </a:solidFill>
              </a:rPr>
              <a:t>Examples:</a:t>
            </a:r>
          </a:p>
          <a:p>
            <a:pPr lvl="1"/>
            <a:r>
              <a:rPr lang="en-US" dirty="0">
                <a:solidFill>
                  <a:srgbClr val="FF0000"/>
                </a:solidFill>
              </a:rPr>
              <a:t>Schools/education</a:t>
            </a:r>
          </a:p>
          <a:p>
            <a:pPr lvl="1"/>
            <a:r>
              <a:rPr lang="en-US" dirty="0">
                <a:solidFill>
                  <a:srgbClr val="FF0000"/>
                </a:solidFill>
              </a:rPr>
              <a:t>Religion </a:t>
            </a:r>
          </a:p>
          <a:p>
            <a:pPr lvl="1"/>
            <a:r>
              <a:rPr lang="en-US" dirty="0">
                <a:solidFill>
                  <a:srgbClr val="FF0000"/>
                </a:solidFill>
              </a:rPr>
              <a:t>Social classes </a:t>
            </a:r>
          </a:p>
          <a:p>
            <a:pPr lvl="1"/>
            <a:r>
              <a:rPr lang="en-US" dirty="0">
                <a:solidFill>
                  <a:srgbClr val="FF0000"/>
                </a:solidFill>
              </a:rPr>
              <a:t>Cultures </a:t>
            </a:r>
          </a:p>
        </p:txBody>
      </p:sp>
    </p:spTree>
    <p:extLst>
      <p:ext uri="{BB962C8B-B14F-4D97-AF65-F5344CB8AC3E}">
        <p14:creationId xmlns:p14="http://schemas.microsoft.com/office/powerpoint/2010/main" val="12589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Political System</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Political systems are a coordinated set of principles, laws, ideas, procedures, and institutions relating to a certain form of government.</a:t>
            </a:r>
          </a:p>
          <a:p>
            <a:endParaRPr lang="en-US" dirty="0">
              <a:solidFill>
                <a:srgbClr val="FF0000"/>
              </a:solidFill>
            </a:endParaRPr>
          </a:p>
          <a:p>
            <a:r>
              <a:rPr lang="en-US" dirty="0">
                <a:solidFill>
                  <a:srgbClr val="FF0000"/>
                </a:solidFill>
              </a:rPr>
              <a:t>Examples:</a:t>
            </a:r>
          </a:p>
          <a:p>
            <a:pPr lvl="1"/>
            <a:r>
              <a:rPr lang="en-US" dirty="0">
                <a:solidFill>
                  <a:srgbClr val="FF0000"/>
                </a:solidFill>
              </a:rPr>
              <a:t>Government (types/systems)</a:t>
            </a:r>
          </a:p>
          <a:p>
            <a:pPr lvl="1"/>
            <a:r>
              <a:rPr lang="en-US" dirty="0">
                <a:solidFill>
                  <a:srgbClr val="FF0000"/>
                </a:solidFill>
              </a:rPr>
              <a:t>Courts/justice system </a:t>
            </a:r>
          </a:p>
          <a:p>
            <a:pPr lvl="1"/>
            <a:r>
              <a:rPr lang="en-US" dirty="0">
                <a:solidFill>
                  <a:srgbClr val="FF0000"/>
                </a:solidFill>
              </a:rPr>
              <a:t>Laws </a:t>
            </a:r>
          </a:p>
          <a:p>
            <a:pPr lvl="1"/>
            <a:r>
              <a:rPr lang="en-US" dirty="0">
                <a:solidFill>
                  <a:srgbClr val="FF0000"/>
                </a:solidFill>
              </a:rPr>
              <a:t>Voting</a:t>
            </a:r>
          </a:p>
        </p:txBody>
      </p:sp>
    </p:spTree>
    <p:extLst>
      <p:ext uri="{BB962C8B-B14F-4D97-AF65-F5344CB8AC3E}">
        <p14:creationId xmlns:p14="http://schemas.microsoft.com/office/powerpoint/2010/main" val="32471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Economic System </a:t>
            </a:r>
          </a:p>
        </p:txBody>
      </p:sp>
      <p:sp>
        <p:nvSpPr>
          <p:cNvPr id="3" name="Content Placeholder 2"/>
          <p:cNvSpPr>
            <a:spLocks noGrp="1"/>
          </p:cNvSpPr>
          <p:nvPr>
            <p:ph idx="1"/>
          </p:nvPr>
        </p:nvSpPr>
        <p:spPr/>
        <p:txBody>
          <a:bodyPr>
            <a:normAutofit lnSpcReduction="10000"/>
          </a:bodyPr>
          <a:lstStyle/>
          <a:p>
            <a:r>
              <a:rPr lang="en-US" dirty="0">
                <a:solidFill>
                  <a:srgbClr val="FF0000"/>
                </a:solidFill>
              </a:rPr>
              <a:t>An economic system is how a country and/or government distributes resources, trade goods, and services. </a:t>
            </a:r>
          </a:p>
          <a:p>
            <a:r>
              <a:rPr lang="en-US" dirty="0">
                <a:solidFill>
                  <a:srgbClr val="FF0000"/>
                </a:solidFill>
              </a:rPr>
              <a:t>Examples:</a:t>
            </a:r>
          </a:p>
          <a:p>
            <a:pPr lvl="1"/>
            <a:r>
              <a:rPr lang="en-US" dirty="0">
                <a:solidFill>
                  <a:srgbClr val="FF0000"/>
                </a:solidFill>
              </a:rPr>
              <a:t>Economy </a:t>
            </a:r>
          </a:p>
          <a:p>
            <a:pPr lvl="1"/>
            <a:r>
              <a:rPr lang="en-US" dirty="0">
                <a:solidFill>
                  <a:srgbClr val="FF0000"/>
                </a:solidFill>
              </a:rPr>
              <a:t>Money</a:t>
            </a:r>
          </a:p>
          <a:p>
            <a:pPr lvl="1"/>
            <a:r>
              <a:rPr lang="en-US" dirty="0">
                <a:solidFill>
                  <a:srgbClr val="FF0000"/>
                </a:solidFill>
              </a:rPr>
              <a:t>Taxes</a:t>
            </a:r>
          </a:p>
          <a:p>
            <a:pPr lvl="1"/>
            <a:r>
              <a:rPr lang="en-US" dirty="0">
                <a:solidFill>
                  <a:srgbClr val="FF0000"/>
                </a:solidFill>
              </a:rPr>
              <a:t>Jobs </a:t>
            </a:r>
          </a:p>
          <a:p>
            <a:pPr lvl="1"/>
            <a:r>
              <a:rPr lang="en-US" dirty="0">
                <a:solidFill>
                  <a:srgbClr val="FF0000"/>
                </a:solidFill>
              </a:rPr>
              <a:t>Trade</a:t>
            </a:r>
          </a:p>
        </p:txBody>
      </p:sp>
    </p:spTree>
    <p:extLst>
      <p:ext uri="{BB962C8B-B14F-4D97-AF65-F5344CB8AC3E}">
        <p14:creationId xmlns:p14="http://schemas.microsoft.com/office/powerpoint/2010/main" val="275390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648200"/>
            <a:ext cx="7086598" cy="1362075"/>
          </a:xfrm>
        </p:spPr>
        <p:txBody>
          <a:bodyPr/>
          <a:lstStyle/>
          <a:p>
            <a:r>
              <a:rPr lang="en-US" sz="3400" b="0" dirty="0"/>
              <a:t>How do individual Rights impact our social, political, and economic systems? </a:t>
            </a:r>
          </a:p>
        </p:txBody>
      </p:sp>
      <p:pic>
        <p:nvPicPr>
          <p:cNvPr id="3" name="Picture 2"/>
          <p:cNvPicPr>
            <a:picLocks noChangeAspect="1"/>
          </p:cNvPicPr>
          <p:nvPr/>
        </p:nvPicPr>
        <p:blipFill rotWithShape="1">
          <a:blip r:embed="rId3" cstate="print"/>
          <a:srcRect l="11121" t="54444" r="43384" b="5"/>
          <a:stretch/>
        </p:blipFill>
        <p:spPr>
          <a:xfrm>
            <a:off x="3429000" y="457200"/>
            <a:ext cx="3352800" cy="2499361"/>
          </a:xfrm>
          <a:prstGeom prst="rect">
            <a:avLst/>
          </a:prstGeom>
        </p:spPr>
      </p:pic>
      <p:pic>
        <p:nvPicPr>
          <p:cNvPr id="5" name="Picture 4"/>
          <p:cNvPicPr>
            <a:picLocks noChangeAspect="1"/>
          </p:cNvPicPr>
          <p:nvPr/>
        </p:nvPicPr>
        <p:blipFill>
          <a:blip r:embed="rId4" cstate="print"/>
          <a:stretch>
            <a:fillRect/>
          </a:stretch>
        </p:blipFill>
        <p:spPr>
          <a:xfrm>
            <a:off x="5829298" y="2438400"/>
            <a:ext cx="3048000" cy="2056964"/>
          </a:xfrm>
          <a:prstGeom prst="rect">
            <a:avLst/>
          </a:prstGeom>
        </p:spPr>
      </p:pic>
      <p:pic>
        <p:nvPicPr>
          <p:cNvPr id="6" name="Picture 5"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r="1463"/>
          <a:stretch/>
        </p:blipFill>
        <p:spPr>
          <a:xfrm>
            <a:off x="321157" y="2361982"/>
            <a:ext cx="4386881" cy="2209800"/>
          </a:xfrm>
          <a:prstGeom prst="rect">
            <a:avLst/>
          </a:prstGeom>
        </p:spPr>
      </p:pic>
      <p:sp>
        <p:nvSpPr>
          <p:cNvPr id="7" name="Rectangle 6"/>
          <p:cNvSpPr/>
          <p:nvPr/>
        </p:nvSpPr>
        <p:spPr>
          <a:xfrm>
            <a:off x="321157" y="4343400"/>
            <a:ext cx="1531188" cy="261610"/>
          </a:xfrm>
          <a:prstGeom prst="rect">
            <a:avLst/>
          </a:prstGeom>
        </p:spPr>
        <p:txBody>
          <a:bodyPr wrap="none">
            <a:spAutoFit/>
          </a:bodyPr>
          <a:lstStyle/>
          <a:p>
            <a:r>
              <a:rPr lang="en-US" sz="1100" dirty="0"/>
              <a:t>http://crececenter.org/</a:t>
            </a:r>
          </a:p>
        </p:txBody>
      </p:sp>
      <p:sp>
        <p:nvSpPr>
          <p:cNvPr id="8" name="Rectangle 7"/>
          <p:cNvSpPr/>
          <p:nvPr/>
        </p:nvSpPr>
        <p:spPr>
          <a:xfrm>
            <a:off x="5814058" y="4356556"/>
            <a:ext cx="4572000" cy="215444"/>
          </a:xfrm>
          <a:prstGeom prst="rect">
            <a:avLst/>
          </a:prstGeom>
        </p:spPr>
        <p:txBody>
          <a:bodyPr>
            <a:spAutoFit/>
          </a:bodyPr>
          <a:lstStyle/>
          <a:p>
            <a:r>
              <a:rPr lang="en-US" sz="800" dirty="0"/>
              <a:t> http://burkemedical.net/wp-content/uploads/2014/10/Economy.jpg</a:t>
            </a:r>
          </a:p>
        </p:txBody>
      </p:sp>
    </p:spTree>
    <p:extLst>
      <p:ext uri="{BB962C8B-B14F-4D97-AF65-F5344CB8AC3E}">
        <p14:creationId xmlns:p14="http://schemas.microsoft.com/office/powerpoint/2010/main" val="103719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Individual Rights and Social Systems </a:t>
            </a:r>
          </a:p>
        </p:txBody>
      </p:sp>
      <p:sp>
        <p:nvSpPr>
          <p:cNvPr id="17" name="Rectangle 16"/>
          <p:cNvSpPr/>
          <p:nvPr/>
        </p:nvSpPr>
        <p:spPr>
          <a:xfrm>
            <a:off x="4938996" y="1948173"/>
            <a:ext cx="3375132" cy="429040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800" dirty="0">
                <a:solidFill>
                  <a:srgbClr val="FF0000"/>
                </a:solidFill>
                <a:latin typeface="Cambria" panose="02040503050406030204" pitchFamily="18" charset="0"/>
              </a:rPr>
              <a:t>Examples:</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Schools/education</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Religion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Social classes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Cultures </a:t>
            </a:r>
          </a:p>
          <a:p>
            <a:pPr marL="742950" lvl="1" indent="-285750">
              <a:spcBef>
                <a:spcPct val="20000"/>
              </a:spcBef>
              <a:buFont typeface="Arial" panose="020B0604020202020204" pitchFamily="34" charset="0"/>
              <a:buChar char="–"/>
            </a:pPr>
            <a:endParaRPr lang="en-US" sz="2400" dirty="0">
              <a:solidFill>
                <a:srgbClr val="FF0000"/>
              </a:solidFill>
              <a:latin typeface="Cambria" panose="02040503050406030204" pitchFamily="18" charset="0"/>
            </a:endParaRPr>
          </a:p>
          <a:p>
            <a:pPr algn="ctr">
              <a:spcBef>
                <a:spcPct val="20000"/>
              </a:spcBef>
            </a:pPr>
            <a:r>
              <a:rPr lang="en-US" sz="2400" dirty="0">
                <a:solidFill>
                  <a:srgbClr val="FF0000"/>
                </a:solidFill>
                <a:latin typeface="Cambria" panose="02040503050406030204" pitchFamily="18" charset="0"/>
              </a:rPr>
              <a:t>Without these rights, what would be the impact on social systems</a:t>
            </a:r>
            <a:r>
              <a:rPr lang="en-US" sz="2400" dirty="0">
                <a:solidFill>
                  <a:prstClr val="black">
                    <a:lumMod val="65000"/>
                    <a:lumOff val="35000"/>
                  </a:prstClr>
                </a:solidFill>
                <a:latin typeface="Cambria" panose="02040503050406030204" pitchFamily="18" charset="0"/>
              </a:rPr>
              <a:t>? </a:t>
            </a:r>
          </a:p>
        </p:txBody>
      </p:sp>
      <p:grpSp>
        <p:nvGrpSpPr>
          <p:cNvPr id="19" name="Group 18"/>
          <p:cNvGrpSpPr/>
          <p:nvPr/>
        </p:nvGrpSpPr>
        <p:grpSpPr>
          <a:xfrm>
            <a:off x="512778" y="1600200"/>
            <a:ext cx="4267200" cy="5039187"/>
            <a:chOff x="512778" y="1600200"/>
            <a:chExt cx="4267200" cy="5039187"/>
          </a:xfrm>
        </p:grpSpPr>
        <p:grpSp>
          <p:nvGrpSpPr>
            <p:cNvPr id="8" name="Group 7"/>
            <p:cNvGrpSpPr/>
            <p:nvPr/>
          </p:nvGrpSpPr>
          <p:grpSpPr>
            <a:xfrm>
              <a:off x="512778" y="1880380"/>
              <a:ext cx="4267200" cy="4759007"/>
              <a:chOff x="600194" y="1992313"/>
              <a:chExt cx="4267200" cy="4759007"/>
            </a:xfrm>
          </p:grpSpPr>
          <p:sp>
            <p:nvSpPr>
              <p:cNvPr id="9" name="Oval 8"/>
              <p:cNvSpPr/>
              <p:nvPr/>
            </p:nvSpPr>
            <p:spPr>
              <a:xfrm>
                <a:off x="847343" y="2103119"/>
                <a:ext cx="3931920" cy="1365504"/>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0" name="Down Arrow 9"/>
              <p:cNvSpPr/>
              <p:nvPr/>
            </p:nvSpPr>
            <p:spPr>
              <a:xfrm>
                <a:off x="2438400" y="5446776"/>
                <a:ext cx="762000" cy="48768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90599" y="5836920"/>
                <a:ext cx="3657600" cy="914400"/>
              </a:xfrm>
              <a:custGeom>
                <a:avLst/>
                <a:gdLst>
                  <a:gd name="connsiteX0" fmla="*/ 0 w 3657600"/>
                  <a:gd name="connsiteY0" fmla="*/ 0 h 914400"/>
                  <a:gd name="connsiteX1" fmla="*/ 3657600 w 3657600"/>
                  <a:gd name="connsiteY1" fmla="*/ 0 h 914400"/>
                  <a:gd name="connsiteX2" fmla="*/ 3657600 w 3657600"/>
                  <a:gd name="connsiteY2" fmla="*/ 914400 h 914400"/>
                  <a:gd name="connsiteX3" fmla="*/ 0 w 3657600"/>
                  <a:gd name="connsiteY3" fmla="*/ 914400 h 914400"/>
                  <a:gd name="connsiteX4" fmla="*/ 0 w 36576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914400">
                    <a:moveTo>
                      <a:pt x="0" y="0"/>
                    </a:moveTo>
                    <a:lnTo>
                      <a:pt x="3657600" y="0"/>
                    </a:lnTo>
                    <a:lnTo>
                      <a:pt x="3657600"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Social System </a:t>
                </a:r>
              </a:p>
            </p:txBody>
          </p:sp>
          <p:sp>
            <p:nvSpPr>
              <p:cNvPr id="13" name="Freeform 12"/>
              <p:cNvSpPr/>
              <p:nvPr/>
            </p:nvSpPr>
            <p:spPr>
              <a:xfrm>
                <a:off x="1149824" y="2430777"/>
                <a:ext cx="1371600"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Press </a:t>
                </a:r>
              </a:p>
            </p:txBody>
          </p:sp>
          <p:sp>
            <p:nvSpPr>
              <p:cNvPr id="12" name="Freeform 11"/>
              <p:cNvSpPr/>
              <p:nvPr/>
            </p:nvSpPr>
            <p:spPr>
              <a:xfrm>
                <a:off x="2068616" y="3693333"/>
                <a:ext cx="1371600"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Religion</a:t>
                </a:r>
              </a:p>
            </p:txBody>
          </p:sp>
          <p:sp>
            <p:nvSpPr>
              <p:cNvPr id="14" name="Freeform 13"/>
              <p:cNvSpPr/>
              <p:nvPr/>
            </p:nvSpPr>
            <p:spPr>
              <a:xfrm>
                <a:off x="2983016" y="2702733"/>
                <a:ext cx="1371600"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Speech</a:t>
                </a:r>
              </a:p>
            </p:txBody>
          </p:sp>
          <p:sp>
            <p:nvSpPr>
              <p:cNvPr id="15" name="Shape 14"/>
              <p:cNvSpPr/>
              <p:nvPr/>
            </p:nvSpPr>
            <p:spPr>
              <a:xfrm>
                <a:off x="600194" y="1992313"/>
                <a:ext cx="4267200" cy="341376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8" name="Freeform 17"/>
            <p:cNvSpPr/>
            <p:nvPr/>
          </p:nvSpPr>
          <p:spPr>
            <a:xfrm>
              <a:off x="1981200" y="1600200"/>
              <a:ext cx="1500345"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Assembly</a:t>
              </a:r>
            </a:p>
          </p:txBody>
        </p:sp>
      </p:grpSp>
    </p:spTree>
    <p:extLst>
      <p:ext uri="{BB962C8B-B14F-4D97-AF65-F5344CB8AC3E}">
        <p14:creationId xmlns:p14="http://schemas.microsoft.com/office/powerpoint/2010/main" val="790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3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xEl>
                                              <p:pRg st="6" end="6"/>
                                            </p:txEl>
                                          </p:spTgt>
                                        </p:tgtEl>
                                        <p:attrNameLst>
                                          <p:attrName>style.visibility</p:attrName>
                                        </p:attrNameLst>
                                      </p:cBhvr>
                                      <p:to>
                                        <p:strVal val="visible"/>
                                      </p:to>
                                    </p:set>
                                    <p:animEffect transition="in" filter="fade">
                                      <p:cBhvr>
                                        <p:cTn id="12" dur="1000"/>
                                        <p:tgtEl>
                                          <p:spTgt spid="17">
                                            <p:txEl>
                                              <p:pRg st="6" end="6"/>
                                            </p:txEl>
                                          </p:spTgt>
                                        </p:tgtEl>
                                      </p:cBhvr>
                                    </p:animEffect>
                                    <p:anim calcmode="lin" valueType="num">
                                      <p:cBhvr>
                                        <p:cTn id="13"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Individual Rights and Political Systems </a:t>
            </a:r>
          </a:p>
        </p:txBody>
      </p:sp>
      <p:sp>
        <p:nvSpPr>
          <p:cNvPr id="17" name="Rectangle 16"/>
          <p:cNvSpPr/>
          <p:nvPr/>
        </p:nvSpPr>
        <p:spPr>
          <a:xfrm>
            <a:off x="4673214" y="1775463"/>
            <a:ext cx="3900204" cy="3785652"/>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400" dirty="0">
                <a:solidFill>
                  <a:srgbClr val="FF0000"/>
                </a:solidFill>
                <a:latin typeface="Cambria" panose="02040503050406030204" pitchFamily="18" charset="0"/>
              </a:rPr>
              <a:t>Examples:</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Government (types/systems)</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Courts/justice system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Laws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Voting</a:t>
            </a:r>
            <a:endParaRPr lang="en-US" sz="2000" dirty="0">
              <a:solidFill>
                <a:srgbClr val="FF0000"/>
              </a:solidFill>
              <a:latin typeface="Cambria" panose="02040503050406030204" pitchFamily="18" charset="0"/>
            </a:endParaRPr>
          </a:p>
          <a:p>
            <a:pPr algn="ctr">
              <a:spcBef>
                <a:spcPct val="20000"/>
              </a:spcBef>
            </a:pPr>
            <a:r>
              <a:rPr lang="en-US" sz="2400" dirty="0">
                <a:solidFill>
                  <a:srgbClr val="FF0000"/>
                </a:solidFill>
                <a:latin typeface="Cambria" panose="02040503050406030204" pitchFamily="18" charset="0"/>
              </a:rPr>
              <a:t>Without these rights, what would be the impact on political systems? </a:t>
            </a:r>
          </a:p>
        </p:txBody>
      </p:sp>
      <p:grpSp>
        <p:nvGrpSpPr>
          <p:cNvPr id="3" name="Group 2"/>
          <p:cNvGrpSpPr/>
          <p:nvPr/>
        </p:nvGrpSpPr>
        <p:grpSpPr>
          <a:xfrm>
            <a:off x="457200" y="1503373"/>
            <a:ext cx="4267200" cy="5208776"/>
            <a:chOff x="457200" y="1503373"/>
            <a:chExt cx="4267200" cy="5208776"/>
          </a:xfrm>
        </p:grpSpPr>
        <p:grpSp>
          <p:nvGrpSpPr>
            <p:cNvPr id="19" name="Group 18"/>
            <p:cNvGrpSpPr/>
            <p:nvPr/>
          </p:nvGrpSpPr>
          <p:grpSpPr>
            <a:xfrm>
              <a:off x="457200" y="1645964"/>
              <a:ext cx="4267200" cy="5066185"/>
              <a:chOff x="576011" y="1573202"/>
              <a:chExt cx="4267200" cy="5066185"/>
            </a:xfrm>
          </p:grpSpPr>
          <p:grpSp>
            <p:nvGrpSpPr>
              <p:cNvPr id="8" name="Group 7"/>
              <p:cNvGrpSpPr/>
              <p:nvPr/>
            </p:nvGrpSpPr>
            <p:grpSpPr>
              <a:xfrm>
                <a:off x="576011" y="1801882"/>
                <a:ext cx="4267200" cy="4837505"/>
                <a:chOff x="663427" y="1913815"/>
                <a:chExt cx="4267200" cy="4837505"/>
              </a:xfrm>
            </p:grpSpPr>
            <p:sp>
              <p:nvSpPr>
                <p:cNvPr id="9" name="Oval 8"/>
                <p:cNvSpPr/>
                <p:nvPr/>
              </p:nvSpPr>
              <p:spPr>
                <a:xfrm>
                  <a:off x="847343" y="2103119"/>
                  <a:ext cx="3931920" cy="1365504"/>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0" name="Down Arrow 9"/>
                <p:cNvSpPr/>
                <p:nvPr/>
              </p:nvSpPr>
              <p:spPr>
                <a:xfrm>
                  <a:off x="2438400" y="5446776"/>
                  <a:ext cx="762000" cy="48768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90599" y="5836920"/>
                  <a:ext cx="3657600" cy="914400"/>
                </a:xfrm>
                <a:custGeom>
                  <a:avLst/>
                  <a:gdLst>
                    <a:gd name="connsiteX0" fmla="*/ 0 w 3657600"/>
                    <a:gd name="connsiteY0" fmla="*/ 0 h 914400"/>
                    <a:gd name="connsiteX1" fmla="*/ 3657600 w 3657600"/>
                    <a:gd name="connsiteY1" fmla="*/ 0 h 914400"/>
                    <a:gd name="connsiteX2" fmla="*/ 3657600 w 3657600"/>
                    <a:gd name="connsiteY2" fmla="*/ 914400 h 914400"/>
                    <a:gd name="connsiteX3" fmla="*/ 0 w 3657600"/>
                    <a:gd name="connsiteY3" fmla="*/ 914400 h 914400"/>
                    <a:gd name="connsiteX4" fmla="*/ 0 w 36576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914400">
                      <a:moveTo>
                        <a:pt x="0" y="0"/>
                      </a:moveTo>
                      <a:lnTo>
                        <a:pt x="3657600" y="0"/>
                      </a:lnTo>
                      <a:lnTo>
                        <a:pt x="3657600"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Political System </a:t>
                  </a:r>
                </a:p>
              </p:txBody>
            </p:sp>
            <p:sp>
              <p:nvSpPr>
                <p:cNvPr id="13" name="Freeform 12"/>
                <p:cNvSpPr/>
                <p:nvPr/>
              </p:nvSpPr>
              <p:spPr>
                <a:xfrm>
                  <a:off x="1332726" y="2704754"/>
                  <a:ext cx="1371600"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Press </a:t>
                  </a:r>
                </a:p>
              </p:txBody>
            </p:sp>
            <p:sp>
              <p:nvSpPr>
                <p:cNvPr id="12" name="Freeform 11"/>
                <p:cNvSpPr/>
                <p:nvPr/>
              </p:nvSpPr>
              <p:spPr>
                <a:xfrm>
                  <a:off x="2068615" y="3693333"/>
                  <a:ext cx="1500345"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Assembly</a:t>
                  </a:r>
                </a:p>
              </p:txBody>
            </p:sp>
            <p:sp>
              <p:nvSpPr>
                <p:cNvPr id="14" name="Freeform 13"/>
                <p:cNvSpPr/>
                <p:nvPr/>
              </p:nvSpPr>
              <p:spPr>
                <a:xfrm>
                  <a:off x="2983016" y="2702733"/>
                  <a:ext cx="1371600"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Freedom of Speech</a:t>
                  </a:r>
                </a:p>
              </p:txBody>
            </p:sp>
            <p:sp>
              <p:nvSpPr>
                <p:cNvPr id="15" name="Shape 14"/>
                <p:cNvSpPr/>
                <p:nvPr/>
              </p:nvSpPr>
              <p:spPr>
                <a:xfrm>
                  <a:off x="663427" y="1913815"/>
                  <a:ext cx="4267200" cy="341376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8" name="Freeform 17"/>
              <p:cNvSpPr/>
              <p:nvPr/>
            </p:nvSpPr>
            <p:spPr>
              <a:xfrm>
                <a:off x="1414768" y="1573202"/>
                <a:ext cx="1500345"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dirty="0"/>
                  <a:t>Right to vote </a:t>
                </a:r>
                <a:endParaRPr lang="en-US" sz="1900" kern="1200" dirty="0"/>
              </a:p>
            </p:txBody>
          </p:sp>
        </p:grpSp>
        <p:sp>
          <p:nvSpPr>
            <p:cNvPr id="16" name="Freeform 15"/>
            <p:cNvSpPr/>
            <p:nvPr/>
          </p:nvSpPr>
          <p:spPr>
            <a:xfrm>
              <a:off x="2541676" y="1503373"/>
              <a:ext cx="1709431"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a:solidFill>
              <a:schemeClr val="accent6">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dirty="0"/>
                <a:t>Right to petition the government </a:t>
              </a:r>
              <a:endParaRPr lang="en-US" sz="1900" kern="1200" dirty="0"/>
            </a:p>
          </p:txBody>
        </p:sp>
      </p:grpSp>
    </p:spTree>
    <p:extLst>
      <p:ext uri="{BB962C8B-B14F-4D97-AF65-F5344CB8AC3E}">
        <p14:creationId xmlns:p14="http://schemas.microsoft.com/office/powerpoint/2010/main" val="3580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xEl>
                                              <p:pRg st="5" end="5"/>
                                            </p:txEl>
                                          </p:spTgt>
                                        </p:tgtEl>
                                        <p:attrNameLst>
                                          <p:attrName>style.visibility</p:attrName>
                                        </p:attrNameLst>
                                      </p:cBhvr>
                                      <p:to>
                                        <p:strVal val="visible"/>
                                      </p:to>
                                    </p:set>
                                    <p:animEffect transition="in" filter="fade">
                                      <p:cBhvr>
                                        <p:cTn id="12" dur="1000"/>
                                        <p:tgtEl>
                                          <p:spTgt spid="17">
                                            <p:txEl>
                                              <p:pRg st="5" end="5"/>
                                            </p:txEl>
                                          </p:spTgt>
                                        </p:tgtEl>
                                      </p:cBhvr>
                                    </p:animEffect>
                                    <p:anim calcmode="lin" valueType="num">
                                      <p:cBhvr>
                                        <p:cTn id="1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7" y="2056606"/>
            <a:ext cx="7408863" cy="4039394"/>
          </a:xfrm>
        </p:spPr>
        <p:txBody>
          <a:bodyPr>
            <a:normAutofit/>
          </a:bodyPr>
          <a:lstStyle/>
          <a:p>
            <a:r>
              <a:rPr lang="en-US" altLang="en-US" sz="2800" dirty="0">
                <a:solidFill>
                  <a:srgbClr val="FF0000"/>
                </a:solidFill>
              </a:rPr>
              <a:t>Voting</a:t>
            </a:r>
          </a:p>
          <a:p>
            <a:r>
              <a:rPr lang="en-US" altLang="en-US" sz="2800" dirty="0">
                <a:solidFill>
                  <a:srgbClr val="FF0000"/>
                </a:solidFill>
              </a:rPr>
              <a:t>Volunteering for a campaign</a:t>
            </a:r>
          </a:p>
          <a:p>
            <a:r>
              <a:rPr lang="en-US" altLang="en-US" sz="2800" dirty="0">
                <a:solidFill>
                  <a:srgbClr val="FF0000"/>
                </a:solidFill>
              </a:rPr>
              <a:t>Joining an interest group</a:t>
            </a:r>
          </a:p>
          <a:p>
            <a:r>
              <a:rPr lang="en-US" altLang="en-US" sz="2800" dirty="0">
                <a:solidFill>
                  <a:srgbClr val="FF0000"/>
                </a:solidFill>
              </a:rPr>
              <a:t>Lobbying the government</a:t>
            </a:r>
          </a:p>
          <a:p>
            <a:r>
              <a:rPr lang="en-US" altLang="en-US" sz="2800" dirty="0">
                <a:solidFill>
                  <a:srgbClr val="FF0000"/>
                </a:solidFill>
              </a:rPr>
              <a:t>Writing to government officials</a:t>
            </a:r>
          </a:p>
          <a:p>
            <a:r>
              <a:rPr lang="en-US" altLang="en-US" sz="2800" dirty="0">
                <a:solidFill>
                  <a:srgbClr val="FF0000"/>
                </a:solidFill>
              </a:rPr>
              <a:t>Running for office</a:t>
            </a:r>
          </a:p>
          <a:p>
            <a:r>
              <a:rPr lang="en-US" altLang="en-US" sz="2800" dirty="0">
                <a:solidFill>
                  <a:srgbClr val="FF0000"/>
                </a:solidFill>
              </a:rPr>
              <a:t>And more!  </a:t>
            </a:r>
          </a:p>
        </p:txBody>
      </p:sp>
      <p:sp>
        <p:nvSpPr>
          <p:cNvPr id="2" name="Title 1"/>
          <p:cNvSpPr>
            <a:spLocks noGrp="1"/>
          </p:cNvSpPr>
          <p:nvPr>
            <p:ph type="title"/>
          </p:nvPr>
        </p:nvSpPr>
        <p:spPr/>
        <p:txBody>
          <a:bodyPr rtlCol="0">
            <a:normAutofit fontScale="90000"/>
          </a:bodyPr>
          <a:lstStyle/>
          <a:p>
            <a:pPr fontAlgn="auto">
              <a:spcAft>
                <a:spcPts val="0"/>
              </a:spcAft>
              <a:defRPr/>
            </a:pPr>
            <a:r>
              <a:rPr lang="en-US" dirty="0">
                <a:solidFill>
                  <a:srgbClr val="FF0000"/>
                </a:solidFill>
              </a:rPr>
              <a:t>Citizens participate in the  political process by:</a:t>
            </a:r>
          </a:p>
        </p:txBody>
      </p:sp>
      <p:pic>
        <p:nvPicPr>
          <p:cNvPr id="4" name="Picture 2" descr="C:\Documents and Settings\flrea\Local Settings\Temporary Internet Files\Content.IE5\ERK1T08N\MC9001549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201" y="1905000"/>
            <a:ext cx="2149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flrea\Local Settings\Temporary Internet Files\Content.IE5\L83GLD2Q\MC9000905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5029200"/>
            <a:ext cx="1828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Documents and Settings\flrea\Local Settings\Temporary Internet Files\Content.IE5\L83GLD2Q\MM900173989[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0528" y="1676400"/>
            <a:ext cx="128746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Documents and Settings\flrea\Local Settings\Temporary Internet Files\Content.IE5\6QWJWNTB\MP90041179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925" y="5162550"/>
            <a:ext cx="1944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Documents and Settings\flrea\Local Settings\Temporary Internet Files\Content.IE5\WAFDA75N\MC90030135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4481" y="3881120"/>
            <a:ext cx="18145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24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nodeType="after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nodeType="after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nodeType="afterGroup">
                            <p:stCondLst>
                              <p:cond delay="2500"/>
                            </p:stCondLst>
                            <p:childTnLst>
                              <p:par>
                                <p:cTn id="38" presetID="42" presetClass="entr" presetSubtype="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400"/>
                                        <p:tgtEl>
                                          <p:spTgt spid="3">
                                            <p:txEl>
                                              <p:pRg st="4" end="4"/>
                                            </p:txEl>
                                          </p:spTgt>
                                        </p:tgtEl>
                                      </p:cBhvr>
                                    </p:animEffect>
                                    <p:anim calcmode="lin" valueType="num">
                                      <p:cBhvr>
                                        <p:cTn id="4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4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fade">
                                      <p:cBhvr>
                                        <p:cTn id="45" dur="500"/>
                                        <p:tgtEl>
                                          <p:spTgt spid="2051"/>
                                        </p:tgtEl>
                                      </p:cBhvr>
                                    </p:animEffect>
                                  </p:childTnLst>
                                </p:cTn>
                              </p:par>
                            </p:childTnLst>
                          </p:cTn>
                        </p:par>
                        <p:par>
                          <p:cTn id="46" fill="hold" nodeType="afterGroup">
                            <p:stCondLst>
                              <p:cond delay="3000"/>
                            </p:stCondLst>
                            <p:childTnLst>
                              <p:par>
                                <p:cTn id="47" presetID="42" presetClass="entr" presetSubtype="0"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400"/>
                                        <p:tgtEl>
                                          <p:spTgt spid="3">
                                            <p:txEl>
                                              <p:pRg st="5" end="5"/>
                                            </p:txEl>
                                          </p:spTgt>
                                        </p:tgtEl>
                                      </p:cBhvr>
                                    </p:animEffect>
                                    <p:anim calcmode="lin" valueType="num">
                                      <p:cBhvr>
                                        <p:cTn id="5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4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3400"/>
                            </p:stCondLst>
                            <p:childTnLst>
                              <p:par>
                                <p:cTn id="53" presetID="42" presetClass="entr" presetSubtype="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400"/>
                                        <p:tgtEl>
                                          <p:spTgt spid="3">
                                            <p:txEl>
                                              <p:pRg st="6" end="6"/>
                                            </p:txEl>
                                          </p:spTgt>
                                        </p:tgtEl>
                                      </p:cBhvr>
                                    </p:animEffect>
                                    <p:anim calcmode="lin" valueType="num">
                                      <p:cBhvr>
                                        <p:cTn id="56"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4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2052"/>
                                        </p:tgtEl>
                                        <p:attrNameLst>
                                          <p:attrName>style.visibility</p:attrName>
                                        </p:attrNameLst>
                                      </p:cBhvr>
                                      <p:to>
                                        <p:strVal val="visible"/>
                                      </p:to>
                                    </p:set>
                                    <p:animEffect transition="in" filter="fade">
                                      <p:cBhvr>
                                        <p:cTn id="6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Civil Disobedience </a:t>
            </a:r>
          </a:p>
        </p:txBody>
      </p:sp>
      <p:sp>
        <p:nvSpPr>
          <p:cNvPr id="3" name="Content Placeholder 2"/>
          <p:cNvSpPr>
            <a:spLocks noGrp="1"/>
          </p:cNvSpPr>
          <p:nvPr>
            <p:ph idx="1"/>
          </p:nvPr>
        </p:nvSpPr>
        <p:spPr>
          <a:xfrm>
            <a:off x="381000" y="1752600"/>
            <a:ext cx="8229600" cy="3810000"/>
          </a:xfrm>
        </p:spPr>
        <p:txBody>
          <a:bodyPr/>
          <a:lstStyle/>
          <a:p>
            <a:r>
              <a:rPr lang="en-US" dirty="0">
                <a:solidFill>
                  <a:srgbClr val="FF0000"/>
                </a:solidFill>
              </a:rPr>
              <a:t>The refusal to obey certain laws or governmental demands for the purpose of influencing legislation or government policy.  Includes nonviolent techniques like:</a:t>
            </a:r>
          </a:p>
          <a:p>
            <a:pPr lvl="1"/>
            <a:r>
              <a:rPr lang="en-US" dirty="0">
                <a:solidFill>
                  <a:srgbClr val="FF0000"/>
                </a:solidFill>
              </a:rPr>
              <a:t> Boycotting</a:t>
            </a:r>
          </a:p>
          <a:p>
            <a:pPr lvl="1"/>
            <a:r>
              <a:rPr lang="en-US" dirty="0">
                <a:solidFill>
                  <a:srgbClr val="FF0000"/>
                </a:solidFill>
              </a:rPr>
              <a:t> Picketing </a:t>
            </a:r>
          </a:p>
          <a:p>
            <a:pPr lvl="1"/>
            <a:r>
              <a:rPr lang="en-US" dirty="0">
                <a:solidFill>
                  <a:srgbClr val="FF0000"/>
                </a:solidFill>
              </a:rPr>
              <a:t>Nonpayment of taxes</a:t>
            </a:r>
          </a:p>
        </p:txBody>
      </p:sp>
    </p:spTree>
    <p:extLst>
      <p:ext uri="{BB962C8B-B14F-4D97-AF65-F5344CB8AC3E}">
        <p14:creationId xmlns:p14="http://schemas.microsoft.com/office/powerpoint/2010/main" val="3276391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4572000" y="1811867"/>
            <a:ext cx="4152900" cy="2547112"/>
          </a:xfrm>
          <a:prstGeom prst="rect">
            <a:avLst/>
          </a:prstGeom>
        </p:spPr>
      </p:pic>
      <p:sp>
        <p:nvSpPr>
          <p:cNvPr id="2" name="Title 1"/>
          <p:cNvSpPr>
            <a:spLocks noGrp="1"/>
          </p:cNvSpPr>
          <p:nvPr>
            <p:ph type="title"/>
          </p:nvPr>
        </p:nvSpPr>
        <p:spPr/>
        <p:txBody>
          <a:bodyPr>
            <a:normAutofit/>
          </a:bodyPr>
          <a:lstStyle/>
          <a:p>
            <a:r>
              <a:rPr lang="en-US" dirty="0"/>
              <a:t>Examples of Civil Disobedience </a:t>
            </a:r>
          </a:p>
        </p:txBody>
      </p:sp>
      <p:pic>
        <p:nvPicPr>
          <p:cNvPr id="4" name="Picture 3"/>
          <p:cNvPicPr>
            <a:picLocks noChangeAspect="1"/>
          </p:cNvPicPr>
          <p:nvPr/>
        </p:nvPicPr>
        <p:blipFill>
          <a:blip r:embed="rId4" cstate="print"/>
          <a:stretch>
            <a:fillRect/>
          </a:stretch>
        </p:blipFill>
        <p:spPr>
          <a:xfrm>
            <a:off x="457201" y="1828800"/>
            <a:ext cx="3352800" cy="2606959"/>
          </a:xfrm>
          <a:prstGeom prst="rect">
            <a:avLst/>
          </a:prstGeom>
        </p:spPr>
      </p:pic>
      <p:pic>
        <p:nvPicPr>
          <p:cNvPr id="5" name="Picture 4"/>
          <p:cNvPicPr>
            <a:picLocks noChangeAspect="1"/>
          </p:cNvPicPr>
          <p:nvPr/>
        </p:nvPicPr>
        <p:blipFill>
          <a:blip r:embed="rId5" cstate="print"/>
          <a:stretch>
            <a:fillRect/>
          </a:stretch>
        </p:blipFill>
        <p:spPr>
          <a:xfrm>
            <a:off x="2544417" y="3810000"/>
            <a:ext cx="4055165" cy="2590800"/>
          </a:xfrm>
          <a:prstGeom prst="rect">
            <a:avLst/>
          </a:prstGeom>
        </p:spPr>
      </p:pic>
    </p:spTree>
    <p:extLst>
      <p:ext uri="{BB962C8B-B14F-4D97-AF65-F5344CB8AC3E}">
        <p14:creationId xmlns:p14="http://schemas.microsoft.com/office/powerpoint/2010/main" val="381113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20" y="1752600"/>
            <a:ext cx="8125959" cy="4258269"/>
          </a:xfrm>
          <a:prstGeom prst="rect">
            <a:avLst/>
          </a:prstGeom>
        </p:spPr>
      </p:pic>
      <p:sp>
        <p:nvSpPr>
          <p:cNvPr id="3" name="Title 2"/>
          <p:cNvSpPr>
            <a:spLocks noGrp="1"/>
          </p:cNvSpPr>
          <p:nvPr>
            <p:ph type="title"/>
          </p:nvPr>
        </p:nvSpPr>
        <p:spPr/>
        <p:txBody>
          <a:bodyPr>
            <a:noAutofit/>
          </a:bodyPr>
          <a:lstStyle/>
          <a:p>
            <a:r>
              <a:rPr lang="en-US" sz="3200" dirty="0"/>
              <a:t>Click image to view Bill of Rights </a:t>
            </a:r>
            <a:br>
              <a:rPr lang="en-US" sz="3200" dirty="0"/>
            </a:br>
            <a:r>
              <a:rPr lang="en-US" sz="3200" dirty="0"/>
              <a:t>(Shake It Off)</a:t>
            </a:r>
          </a:p>
        </p:txBody>
      </p:sp>
      <p:sp>
        <p:nvSpPr>
          <p:cNvPr id="5" name="TextBox 4"/>
          <p:cNvSpPr txBox="1"/>
          <p:nvPr/>
        </p:nvSpPr>
        <p:spPr>
          <a:xfrm>
            <a:off x="509020" y="6019800"/>
            <a:ext cx="6272780" cy="523220"/>
          </a:xfrm>
          <a:prstGeom prst="rect">
            <a:avLst/>
          </a:prstGeom>
          <a:noFill/>
        </p:spPr>
        <p:txBody>
          <a:bodyPr wrap="square" rtlCol="0">
            <a:spAutoFit/>
          </a:bodyPr>
          <a:lstStyle/>
          <a:p>
            <a:r>
              <a:rPr lang="en-US" sz="1400" dirty="0"/>
              <a:t>Published </a:t>
            </a:r>
            <a:r>
              <a:rPr lang="en-US" sz="1400" dirty="0" err="1"/>
              <a:t>toYouTube</a:t>
            </a:r>
            <a:r>
              <a:rPr lang="en-US" sz="1400" dirty="0"/>
              <a:t> by Kristina Edgar </a:t>
            </a:r>
          </a:p>
          <a:p>
            <a:r>
              <a:rPr lang="en-US" sz="1400" dirty="0"/>
              <a:t>https://www.youtube.com/watch?v=HWPTjFbBj10</a:t>
            </a:r>
          </a:p>
        </p:txBody>
      </p:sp>
    </p:spTree>
    <p:extLst>
      <p:ext uri="{BB962C8B-B14F-4D97-AF65-F5344CB8AC3E}">
        <p14:creationId xmlns:p14="http://schemas.microsoft.com/office/powerpoint/2010/main" val="157296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Individual Rights and Economic Systems </a:t>
            </a:r>
          </a:p>
        </p:txBody>
      </p:sp>
      <p:sp>
        <p:nvSpPr>
          <p:cNvPr id="17" name="Rectangle 16"/>
          <p:cNvSpPr/>
          <p:nvPr/>
        </p:nvSpPr>
        <p:spPr>
          <a:xfrm>
            <a:off x="4929346" y="1817197"/>
            <a:ext cx="3375132" cy="429040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800" dirty="0">
                <a:solidFill>
                  <a:srgbClr val="FF0000"/>
                </a:solidFill>
                <a:latin typeface="Cambria" panose="02040503050406030204" pitchFamily="18" charset="0"/>
              </a:rPr>
              <a:t>Examples:</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Economy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Money</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Taxes</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Jobs </a:t>
            </a:r>
          </a:p>
          <a:p>
            <a:pPr marL="742950" lvl="1" indent="-285750">
              <a:spcBef>
                <a:spcPct val="20000"/>
              </a:spcBef>
              <a:buFont typeface="Arial" panose="020B0604020202020204" pitchFamily="34" charset="0"/>
              <a:buChar char="–"/>
            </a:pPr>
            <a:r>
              <a:rPr lang="en-US" sz="2400" dirty="0">
                <a:solidFill>
                  <a:srgbClr val="FF0000"/>
                </a:solidFill>
                <a:latin typeface="Cambria" panose="02040503050406030204" pitchFamily="18" charset="0"/>
              </a:rPr>
              <a:t>Trade</a:t>
            </a:r>
            <a:endParaRPr lang="en-US" sz="2000" dirty="0">
              <a:solidFill>
                <a:srgbClr val="FF0000"/>
              </a:solidFill>
              <a:latin typeface="Cambria" panose="02040503050406030204" pitchFamily="18" charset="0"/>
            </a:endParaRPr>
          </a:p>
          <a:p>
            <a:pPr algn="ctr">
              <a:spcBef>
                <a:spcPct val="20000"/>
              </a:spcBef>
            </a:pPr>
            <a:r>
              <a:rPr lang="en-US" sz="2400" dirty="0">
                <a:solidFill>
                  <a:srgbClr val="FF0000"/>
                </a:solidFill>
                <a:latin typeface="Cambria" panose="02040503050406030204" pitchFamily="18" charset="0"/>
              </a:rPr>
              <a:t>Without these rights, what would be the impact on economic systems? </a:t>
            </a:r>
          </a:p>
        </p:txBody>
      </p:sp>
      <p:grpSp>
        <p:nvGrpSpPr>
          <p:cNvPr id="19" name="Group 18"/>
          <p:cNvGrpSpPr/>
          <p:nvPr/>
        </p:nvGrpSpPr>
        <p:grpSpPr>
          <a:xfrm>
            <a:off x="630814" y="1812585"/>
            <a:ext cx="4267200" cy="4903002"/>
            <a:chOff x="605864" y="1736385"/>
            <a:chExt cx="4267200" cy="4903002"/>
          </a:xfrm>
        </p:grpSpPr>
        <p:grpSp>
          <p:nvGrpSpPr>
            <p:cNvPr id="8" name="Group 7"/>
            <p:cNvGrpSpPr/>
            <p:nvPr/>
          </p:nvGrpSpPr>
          <p:grpSpPr>
            <a:xfrm>
              <a:off x="605864" y="1736385"/>
              <a:ext cx="4267200" cy="4903002"/>
              <a:chOff x="693280" y="1848318"/>
              <a:chExt cx="4267200" cy="4903002"/>
            </a:xfrm>
          </p:grpSpPr>
          <p:sp>
            <p:nvSpPr>
              <p:cNvPr id="9" name="Oval 8"/>
              <p:cNvSpPr/>
              <p:nvPr/>
            </p:nvSpPr>
            <p:spPr>
              <a:xfrm>
                <a:off x="847343" y="2103119"/>
                <a:ext cx="3931920" cy="1365504"/>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0" name="Down Arrow 9"/>
              <p:cNvSpPr/>
              <p:nvPr/>
            </p:nvSpPr>
            <p:spPr>
              <a:xfrm>
                <a:off x="2438400" y="5446776"/>
                <a:ext cx="762000" cy="48768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90599" y="5836920"/>
                <a:ext cx="3657600" cy="914400"/>
              </a:xfrm>
              <a:custGeom>
                <a:avLst/>
                <a:gdLst>
                  <a:gd name="connsiteX0" fmla="*/ 0 w 3657600"/>
                  <a:gd name="connsiteY0" fmla="*/ 0 h 914400"/>
                  <a:gd name="connsiteX1" fmla="*/ 3657600 w 3657600"/>
                  <a:gd name="connsiteY1" fmla="*/ 0 h 914400"/>
                  <a:gd name="connsiteX2" fmla="*/ 3657600 w 3657600"/>
                  <a:gd name="connsiteY2" fmla="*/ 914400 h 914400"/>
                  <a:gd name="connsiteX3" fmla="*/ 0 w 3657600"/>
                  <a:gd name="connsiteY3" fmla="*/ 914400 h 914400"/>
                  <a:gd name="connsiteX4" fmla="*/ 0 w 36576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914400">
                    <a:moveTo>
                      <a:pt x="0" y="0"/>
                    </a:moveTo>
                    <a:lnTo>
                      <a:pt x="3657600" y="0"/>
                    </a:lnTo>
                    <a:lnTo>
                      <a:pt x="3657600" y="914400"/>
                    </a:lnTo>
                    <a:lnTo>
                      <a:pt x="0" y="914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a:t>Economic System </a:t>
                </a:r>
              </a:p>
            </p:txBody>
          </p:sp>
          <p:sp>
            <p:nvSpPr>
              <p:cNvPr id="13" name="Freeform 12"/>
              <p:cNvSpPr/>
              <p:nvPr/>
            </p:nvSpPr>
            <p:spPr>
              <a:xfrm>
                <a:off x="1212111" y="2103119"/>
                <a:ext cx="1622150" cy="1699258"/>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kern="1200" dirty="0"/>
                  <a:t>*Property Rights </a:t>
                </a:r>
              </a:p>
            </p:txBody>
          </p:sp>
          <p:sp>
            <p:nvSpPr>
              <p:cNvPr id="15" name="Shape 14"/>
              <p:cNvSpPr/>
              <p:nvPr/>
            </p:nvSpPr>
            <p:spPr>
              <a:xfrm>
                <a:off x="693280" y="1848318"/>
                <a:ext cx="4267200" cy="341376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8" name="Freeform 17"/>
            <p:cNvSpPr/>
            <p:nvPr/>
          </p:nvSpPr>
          <p:spPr>
            <a:xfrm>
              <a:off x="2746845" y="1803860"/>
              <a:ext cx="1500345" cy="1371600"/>
            </a:xfrm>
            <a:custGeom>
              <a:avLst/>
              <a:gdLst>
                <a:gd name="connsiteX0" fmla="*/ 0 w 1371600"/>
                <a:gd name="connsiteY0" fmla="*/ 685800 h 1371600"/>
                <a:gd name="connsiteX1" fmla="*/ 685800 w 1371600"/>
                <a:gd name="connsiteY1" fmla="*/ 0 h 1371600"/>
                <a:gd name="connsiteX2" fmla="*/ 1371600 w 1371600"/>
                <a:gd name="connsiteY2" fmla="*/ 685800 h 1371600"/>
                <a:gd name="connsiteX3" fmla="*/ 685800 w 1371600"/>
                <a:gd name="connsiteY3" fmla="*/ 1371600 h 1371600"/>
                <a:gd name="connsiteX4" fmla="*/ 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0" y="685800"/>
                  </a:moveTo>
                  <a:cubicBezTo>
                    <a:pt x="0" y="307043"/>
                    <a:pt x="307043" y="0"/>
                    <a:pt x="685800" y="0"/>
                  </a:cubicBezTo>
                  <a:cubicBezTo>
                    <a:pt x="1064557" y="0"/>
                    <a:pt x="1371600" y="307043"/>
                    <a:pt x="1371600" y="685800"/>
                  </a:cubicBezTo>
                  <a:cubicBezTo>
                    <a:pt x="1371600" y="1064557"/>
                    <a:pt x="1064557" y="1371600"/>
                    <a:pt x="685800" y="1371600"/>
                  </a:cubicBezTo>
                  <a:cubicBezTo>
                    <a:pt x="307043" y="1371600"/>
                    <a:pt x="0" y="1064557"/>
                    <a:pt x="0" y="685800"/>
                  </a:cubicBez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4996" tIns="224996" rIns="224996" bIns="224996" numCol="1" spcCol="1270" anchor="ctr" anchorCtr="0">
              <a:noAutofit/>
            </a:bodyPr>
            <a:lstStyle/>
            <a:p>
              <a:pPr lvl="0" algn="ctr" defTabSz="844550">
                <a:lnSpc>
                  <a:spcPct val="90000"/>
                </a:lnSpc>
                <a:spcBef>
                  <a:spcPct val="0"/>
                </a:spcBef>
                <a:spcAft>
                  <a:spcPct val="35000"/>
                </a:spcAft>
              </a:pPr>
              <a:r>
                <a:rPr lang="en-US" sz="1900" dirty="0"/>
                <a:t>Economic Freedom </a:t>
              </a:r>
              <a:endParaRPr lang="en-US" sz="1900" kern="1200" dirty="0"/>
            </a:p>
          </p:txBody>
        </p:sp>
      </p:grpSp>
      <p:sp>
        <p:nvSpPr>
          <p:cNvPr id="3" name="Rounded Rectangular Callout 2"/>
          <p:cNvSpPr/>
          <p:nvPr/>
        </p:nvSpPr>
        <p:spPr>
          <a:xfrm>
            <a:off x="4867139" y="2361875"/>
            <a:ext cx="3847190" cy="1971213"/>
          </a:xfrm>
          <a:prstGeom prst="wedgeRoundRectCallout">
            <a:avLst>
              <a:gd name="adj1" fmla="val -120003"/>
              <a:gd name="adj2" fmla="val 1371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 5</a:t>
            </a:r>
            <a:r>
              <a:rPr lang="en-US" sz="2000" baseline="30000" dirty="0"/>
              <a:t>th</a:t>
            </a:r>
            <a:r>
              <a:rPr lang="en-US" sz="2000" dirty="0"/>
              <a:t> Amendment to the U.S. Constitution states that the government cannot take private property for public use without “just compensation”. This is known </a:t>
            </a:r>
            <a:r>
              <a:rPr lang="en-US" sz="2000" i="1" dirty="0"/>
              <a:t>as eminent domain</a:t>
            </a:r>
            <a:r>
              <a:rPr lang="en-US" sz="2000" dirty="0"/>
              <a:t>.</a:t>
            </a:r>
          </a:p>
        </p:txBody>
      </p:sp>
    </p:spTree>
    <p:extLst>
      <p:ext uri="{BB962C8B-B14F-4D97-AF65-F5344CB8AC3E}">
        <p14:creationId xmlns:p14="http://schemas.microsoft.com/office/powerpoint/2010/main" val="3328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3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1000"/>
                                        <p:tgtEl>
                                          <p:spTgt spid="17">
                                            <p:txEl>
                                              <p:pRg st="6" end="6"/>
                                            </p:txEl>
                                          </p:spTgt>
                                        </p:tgtEl>
                                      </p:cBhvr>
                                    </p:animEffect>
                                    <p:anim calcmode="lin" valueType="num">
                                      <p:cBhvr>
                                        <p:cTn id="18"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48200"/>
            <a:ext cx="7238998" cy="1362075"/>
          </a:xfrm>
        </p:spPr>
        <p:txBody>
          <a:bodyPr/>
          <a:lstStyle/>
          <a:p>
            <a:r>
              <a:rPr lang="en-US" sz="3400" b="0" dirty="0"/>
              <a:t>How does our government uphold and restrict our individual rights? </a:t>
            </a:r>
          </a:p>
        </p:txBody>
      </p:sp>
    </p:spTree>
    <p:extLst>
      <p:ext uri="{BB962C8B-B14F-4D97-AF65-F5344CB8AC3E}">
        <p14:creationId xmlns:p14="http://schemas.microsoft.com/office/powerpoint/2010/main" val="365524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Individual Rights Upheld By Government</a:t>
            </a:r>
          </a:p>
        </p:txBody>
      </p:sp>
      <p:sp>
        <p:nvSpPr>
          <p:cNvPr id="3" name="Content Placeholder 2"/>
          <p:cNvSpPr>
            <a:spLocks noGrp="1"/>
          </p:cNvSpPr>
          <p:nvPr>
            <p:ph idx="1"/>
          </p:nvPr>
        </p:nvSpPr>
        <p:spPr>
          <a:xfrm>
            <a:off x="381000" y="1752600"/>
            <a:ext cx="4038600" cy="4343400"/>
          </a:xfrm>
        </p:spPr>
        <p:txBody>
          <a:bodyPr>
            <a:normAutofit/>
          </a:bodyPr>
          <a:lstStyle/>
          <a:p>
            <a:r>
              <a:rPr lang="en-US" dirty="0">
                <a:solidFill>
                  <a:srgbClr val="FF0000"/>
                </a:solidFill>
              </a:rPr>
              <a:t>One of the purposes of the Constitution was to protect the people from the government by outlining the rights of the people.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470" y="1752600"/>
            <a:ext cx="285653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1993" y="3427171"/>
            <a:ext cx="2743200" cy="1832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241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Are there times when government has restricted individual rights?</a:t>
            </a:r>
          </a:p>
        </p:txBody>
      </p:sp>
      <p:sp>
        <p:nvSpPr>
          <p:cNvPr id="3" name="Content Placeholder 2"/>
          <p:cNvSpPr>
            <a:spLocks noGrp="1"/>
          </p:cNvSpPr>
          <p:nvPr>
            <p:ph idx="1"/>
          </p:nvPr>
        </p:nvSpPr>
        <p:spPr/>
        <p:txBody>
          <a:bodyPr/>
          <a:lstStyle/>
          <a:p>
            <a:pPr marL="0" indent="0">
              <a:buNone/>
            </a:pPr>
            <a:r>
              <a:rPr lang="en-US" dirty="0"/>
              <a:t>Why would the government limit:</a:t>
            </a:r>
          </a:p>
          <a:p>
            <a:r>
              <a:rPr lang="en-US" dirty="0"/>
              <a:t>The freedom of speech?</a:t>
            </a:r>
          </a:p>
          <a:p>
            <a:r>
              <a:rPr lang="en-US" dirty="0"/>
              <a:t>The freedom of assembly?</a:t>
            </a:r>
          </a:p>
          <a:p>
            <a:r>
              <a:rPr lang="en-US" dirty="0"/>
              <a:t>The freedom of religion? </a:t>
            </a:r>
          </a:p>
          <a:p>
            <a:pPr marL="0" indent="0">
              <a:buNone/>
            </a:pPr>
            <a:endParaRPr lang="en-US" dirty="0"/>
          </a:p>
          <a:p>
            <a:pPr marL="0" indent="0" algn="ctr">
              <a:buNone/>
            </a:pPr>
            <a:r>
              <a:rPr lang="en-US" dirty="0"/>
              <a:t>What would be another example of the restriction of individual rights?</a:t>
            </a:r>
          </a:p>
          <a:p>
            <a:pPr lvl="1"/>
            <a:endParaRPr lang="en-US" dirty="0"/>
          </a:p>
        </p:txBody>
      </p:sp>
    </p:spTree>
    <p:extLst>
      <p:ext uri="{BB962C8B-B14F-4D97-AF65-F5344CB8AC3E}">
        <p14:creationId xmlns:p14="http://schemas.microsoft.com/office/powerpoint/2010/main" val="27403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Domestic Security</a:t>
            </a:r>
            <a:br>
              <a:rPr lang="en-US" dirty="0"/>
            </a:br>
            <a:r>
              <a:rPr lang="en-US" sz="3100" i="1" dirty="0">
                <a:solidFill>
                  <a:srgbClr val="FF0000"/>
                </a:solidFill>
              </a:rPr>
              <a:t>Forced Internment </a:t>
            </a:r>
          </a:p>
        </p:txBody>
      </p:sp>
      <p:sp>
        <p:nvSpPr>
          <p:cNvPr id="3" name="Content Placeholder 2"/>
          <p:cNvSpPr>
            <a:spLocks noGrp="1"/>
          </p:cNvSpPr>
          <p:nvPr>
            <p:ph idx="1"/>
          </p:nvPr>
        </p:nvSpPr>
        <p:spPr>
          <a:xfrm>
            <a:off x="304800" y="1818290"/>
            <a:ext cx="4953000" cy="4343400"/>
          </a:xfrm>
        </p:spPr>
        <p:txBody>
          <a:bodyPr>
            <a:normAutofit fontScale="85000" lnSpcReduction="20000"/>
          </a:bodyPr>
          <a:lstStyle/>
          <a:p>
            <a:r>
              <a:rPr lang="en-US" dirty="0">
                <a:solidFill>
                  <a:srgbClr val="FF0000"/>
                </a:solidFill>
              </a:rPr>
              <a:t>In 1942, President Franklin Roosevelt issued Executive Order</a:t>
            </a:r>
            <a:r>
              <a:rPr lang="en-US" dirty="0"/>
              <a:t> 9066, granting the U.S. military the power </a:t>
            </a:r>
            <a:r>
              <a:rPr lang="en-US" dirty="0">
                <a:solidFill>
                  <a:srgbClr val="FF0000"/>
                </a:solidFill>
              </a:rPr>
              <a:t>to ban </a:t>
            </a:r>
            <a:r>
              <a:rPr lang="en-US" dirty="0"/>
              <a:t>tens of thousands of </a:t>
            </a:r>
            <a:r>
              <a:rPr lang="en-US" dirty="0">
                <a:solidFill>
                  <a:srgbClr val="FF0000"/>
                </a:solidFill>
              </a:rPr>
              <a:t>American citizens of Japanese ancestry from areas deemed critical to </a:t>
            </a:r>
            <a:r>
              <a:rPr lang="en-US" b="1" dirty="0">
                <a:solidFill>
                  <a:srgbClr val="FF0000"/>
                </a:solidFill>
              </a:rPr>
              <a:t>domestic security</a:t>
            </a:r>
            <a:r>
              <a:rPr lang="en-US" dirty="0">
                <a:solidFill>
                  <a:srgbClr val="FF0000"/>
                </a:solidFill>
              </a:rPr>
              <a:t>.</a:t>
            </a:r>
          </a:p>
          <a:p>
            <a:r>
              <a:rPr lang="en-US" dirty="0">
                <a:solidFill>
                  <a:srgbClr val="FF0000"/>
                </a:solidFill>
              </a:rPr>
              <a:t>The constitutionality of this Executive Order was upheld in the Supreme Court case of Korematsu v. United States</a:t>
            </a:r>
            <a:r>
              <a:rPr lang="en-US" dirty="0"/>
              <a:t>. </a:t>
            </a:r>
          </a:p>
        </p:txBody>
      </p:sp>
      <p:pic>
        <p:nvPicPr>
          <p:cNvPr id="4" name="Picture 3"/>
          <p:cNvPicPr>
            <a:picLocks noChangeAspect="1"/>
          </p:cNvPicPr>
          <p:nvPr/>
        </p:nvPicPr>
        <p:blipFill>
          <a:blip r:embed="rId2" cstate="print"/>
          <a:stretch>
            <a:fillRect/>
          </a:stretch>
        </p:blipFill>
        <p:spPr>
          <a:xfrm>
            <a:off x="5257800" y="1818289"/>
            <a:ext cx="3429000" cy="4098073"/>
          </a:xfrm>
          <a:prstGeom prst="rect">
            <a:avLst/>
          </a:prstGeom>
        </p:spPr>
      </p:pic>
      <p:sp>
        <p:nvSpPr>
          <p:cNvPr id="5" name="Rectangle 4"/>
          <p:cNvSpPr/>
          <p:nvPr/>
        </p:nvSpPr>
        <p:spPr>
          <a:xfrm>
            <a:off x="254876" y="6193221"/>
            <a:ext cx="6865883" cy="307777"/>
          </a:xfrm>
          <a:prstGeom prst="rect">
            <a:avLst/>
          </a:prstGeom>
        </p:spPr>
        <p:txBody>
          <a:bodyPr wrap="square">
            <a:spAutoFit/>
          </a:bodyPr>
          <a:lstStyle/>
          <a:p>
            <a:r>
              <a:rPr lang="en-US" sz="1400" dirty="0"/>
              <a:t>http://www.pbs.org/wnet/supremecourt/personality/landmark_korematsu.html</a:t>
            </a:r>
          </a:p>
        </p:txBody>
      </p:sp>
    </p:spTree>
    <p:extLst>
      <p:ext uri="{BB962C8B-B14F-4D97-AF65-F5344CB8AC3E}">
        <p14:creationId xmlns:p14="http://schemas.microsoft.com/office/powerpoint/2010/main" val="350691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1540" t="70562"/>
          <a:stretch/>
        </p:blipFill>
        <p:spPr>
          <a:xfrm>
            <a:off x="1219200" y="3962400"/>
            <a:ext cx="4724400" cy="413266"/>
          </a:xfrm>
          <a:prstGeom prst="rect">
            <a:avLst/>
          </a:prstGeom>
        </p:spPr>
      </p:pic>
      <p:sp>
        <p:nvSpPr>
          <p:cNvPr id="2" name="Title 1"/>
          <p:cNvSpPr>
            <a:spLocks noGrp="1"/>
          </p:cNvSpPr>
          <p:nvPr>
            <p:ph type="title"/>
          </p:nvPr>
        </p:nvSpPr>
        <p:spPr/>
        <p:txBody>
          <a:bodyPr/>
          <a:lstStyle/>
          <a:p>
            <a:r>
              <a:rPr lang="en-US" dirty="0"/>
              <a:t>Checking for Understanding </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33600"/>
            <a:ext cx="8442034" cy="609600"/>
          </a:xfrm>
          <a:prstGeom prst="rect">
            <a:avLst/>
          </a:prstGeom>
        </p:spPr>
      </p:pic>
      <p:pic>
        <p:nvPicPr>
          <p:cNvPr id="5" name="Picture 4"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1540"/>
          <a:stretch/>
        </p:blipFill>
        <p:spPr>
          <a:xfrm>
            <a:off x="1219200" y="2971800"/>
            <a:ext cx="4724400" cy="1403866"/>
          </a:xfrm>
          <a:prstGeom prst="rect">
            <a:avLst/>
          </a:prstGeom>
        </p:spPr>
      </p:pic>
    </p:spTree>
    <p:extLst>
      <p:ext uri="{BB962C8B-B14F-4D97-AF65-F5344CB8AC3E}">
        <p14:creationId xmlns:p14="http://schemas.microsoft.com/office/powerpoint/2010/main" val="404116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that right? </a:t>
            </a:r>
          </a:p>
        </p:txBody>
      </p:sp>
      <p:sp>
        <p:nvSpPr>
          <p:cNvPr id="3" name="Content Placeholder 2"/>
          <p:cNvSpPr>
            <a:spLocks noGrp="1"/>
          </p:cNvSpPr>
          <p:nvPr>
            <p:ph idx="1"/>
          </p:nvPr>
        </p:nvSpPr>
        <p:spPr/>
        <p:txBody>
          <a:bodyPr/>
          <a:lstStyle/>
          <a:p>
            <a:r>
              <a:rPr lang="en-US" dirty="0"/>
              <a:t>The following slides will show pictures of people exercising their individual constitutional rights and the government upholding individual rights.</a:t>
            </a:r>
          </a:p>
          <a:p>
            <a:r>
              <a:rPr lang="en-US" dirty="0"/>
              <a:t>The question you will need to answer is: </a:t>
            </a:r>
            <a:r>
              <a:rPr lang="en-US" b="1" i="1" dirty="0"/>
              <a:t>what is that right? </a:t>
            </a:r>
          </a:p>
        </p:txBody>
      </p:sp>
    </p:spTree>
    <p:extLst>
      <p:ext uri="{BB962C8B-B14F-4D97-AF65-F5344CB8AC3E}">
        <p14:creationId xmlns:p14="http://schemas.microsoft.com/office/powerpoint/2010/main" val="25390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04" y="457200"/>
            <a:ext cx="7543800" cy="519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1426" y="5841801"/>
            <a:ext cx="7391400" cy="338554"/>
          </a:xfrm>
          <a:prstGeom prst="rect">
            <a:avLst/>
          </a:prstGeom>
        </p:spPr>
        <p:txBody>
          <a:bodyPr wrap="square">
            <a:spAutoFit/>
          </a:bodyPr>
          <a:lstStyle/>
          <a:p>
            <a:r>
              <a:rPr lang="en-US" sz="1600" dirty="0"/>
              <a:t>Civil Rights March on Washington, D.C. / [WKL]. 1963. Library of Congress.</a:t>
            </a:r>
          </a:p>
        </p:txBody>
      </p:sp>
      <p:sp>
        <p:nvSpPr>
          <p:cNvPr id="2" name="Rounded Rectangular Callout 1"/>
          <p:cNvSpPr/>
          <p:nvPr/>
        </p:nvSpPr>
        <p:spPr>
          <a:xfrm>
            <a:off x="1371600" y="4191000"/>
            <a:ext cx="6858000" cy="1464350"/>
          </a:xfrm>
          <a:prstGeom prst="wedgeRoundRectCallout">
            <a:avLst>
              <a:gd name="adj1" fmla="val -62706"/>
              <a:gd name="adj2" fmla="val 41706"/>
              <a:gd name="adj3" fmla="val 16667"/>
            </a:avLst>
          </a:prstGeom>
          <a:solidFill>
            <a:srgbClr val="0A89E0"/>
          </a:solidFill>
          <a:ln>
            <a:solidFill>
              <a:srgbClr val="F8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rPr>
              <a:t>Here we see the right to assembly, the right to freedom of speech, and the right to petition the government being demonstrated. </a:t>
            </a:r>
          </a:p>
        </p:txBody>
      </p:sp>
    </p:spTree>
    <p:extLst>
      <p:ext uri="{BB962C8B-B14F-4D97-AF65-F5344CB8AC3E}">
        <p14:creationId xmlns:p14="http://schemas.microsoft.com/office/powerpoint/2010/main" val="5933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39246"/>
            <a:ext cx="6687671" cy="535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6070684"/>
            <a:ext cx="6172200" cy="253916"/>
          </a:xfrm>
          <a:prstGeom prst="rect">
            <a:avLst/>
          </a:prstGeom>
        </p:spPr>
        <p:txBody>
          <a:bodyPr wrap="square">
            <a:spAutoFit/>
          </a:bodyPr>
          <a:lstStyle/>
          <a:p>
            <a:r>
              <a:rPr lang="en-US" sz="1050" dirty="0"/>
              <a:t>https://s-media-cache-ak0.pinimg.com/736x/c0/e6/a6/c0e6a601859bf8a7aa888c85cb28f1f1.jpg</a:t>
            </a:r>
          </a:p>
        </p:txBody>
      </p:sp>
      <p:sp>
        <p:nvSpPr>
          <p:cNvPr id="4" name="Rounded Rectangular Callout 3"/>
          <p:cNvSpPr/>
          <p:nvPr/>
        </p:nvSpPr>
        <p:spPr>
          <a:xfrm>
            <a:off x="1048871" y="4237992"/>
            <a:ext cx="6858000" cy="1692950"/>
          </a:xfrm>
          <a:prstGeom prst="wedgeRoundRectCallout">
            <a:avLst>
              <a:gd name="adj1" fmla="val -62706"/>
              <a:gd name="adj2" fmla="val 41706"/>
              <a:gd name="adj3" fmla="val 16667"/>
            </a:avLst>
          </a:prstGeom>
          <a:solidFill>
            <a:srgbClr val="0A89E0"/>
          </a:solidFill>
          <a:ln>
            <a:solidFill>
              <a:srgbClr val="F8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rPr>
              <a:t>Here we see the right to a trial by jury, legal counsel, and a speedy and public trial. These are individual rights protected by the Constitution and upheld by the government.  </a:t>
            </a:r>
          </a:p>
        </p:txBody>
      </p:sp>
    </p:spTree>
    <p:extLst>
      <p:ext uri="{BB962C8B-B14F-4D97-AF65-F5344CB8AC3E}">
        <p14:creationId xmlns:p14="http://schemas.microsoft.com/office/powerpoint/2010/main" val="27060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2000"/>
            <a:ext cx="8382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5943600"/>
            <a:ext cx="4572000" cy="261610"/>
          </a:xfrm>
          <a:prstGeom prst="rect">
            <a:avLst/>
          </a:prstGeom>
        </p:spPr>
        <p:txBody>
          <a:bodyPr>
            <a:spAutoFit/>
          </a:bodyPr>
          <a:lstStyle/>
          <a:p>
            <a:r>
              <a:rPr lang="en-US" sz="1050" dirty="0"/>
              <a:t>http://politified.com/wp-content/uploads/2016/02/o-VOTE-facebook.jpg</a:t>
            </a:r>
          </a:p>
        </p:txBody>
      </p:sp>
      <p:sp>
        <p:nvSpPr>
          <p:cNvPr id="4" name="Rounded Rectangular Callout 3"/>
          <p:cNvSpPr/>
          <p:nvPr/>
        </p:nvSpPr>
        <p:spPr>
          <a:xfrm>
            <a:off x="1019735" y="4038600"/>
            <a:ext cx="7866529" cy="1282742"/>
          </a:xfrm>
          <a:prstGeom prst="wedgeRoundRectCallout">
            <a:avLst>
              <a:gd name="adj1" fmla="val -62706"/>
              <a:gd name="adj2" fmla="val 41706"/>
              <a:gd name="adj3" fmla="val 16667"/>
            </a:avLst>
          </a:prstGeom>
          <a:solidFill>
            <a:srgbClr val="0A89E0"/>
          </a:solidFill>
          <a:ln>
            <a:solidFill>
              <a:srgbClr val="F8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rPr>
              <a:t>Here we see people exercising their political voice by voting in an election. The Constitution protects the practice of voting in multiple places in the Constitution. </a:t>
            </a:r>
          </a:p>
        </p:txBody>
      </p:sp>
    </p:spTree>
    <p:extLst>
      <p:ext uri="{BB962C8B-B14F-4D97-AF65-F5344CB8AC3E}">
        <p14:creationId xmlns:p14="http://schemas.microsoft.com/office/powerpoint/2010/main" val="19174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735" y="371246"/>
            <a:ext cx="7315200" cy="488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5994484"/>
            <a:ext cx="4572000" cy="253916"/>
          </a:xfrm>
          <a:prstGeom prst="rect">
            <a:avLst/>
          </a:prstGeom>
        </p:spPr>
        <p:txBody>
          <a:bodyPr>
            <a:spAutoFit/>
          </a:bodyPr>
          <a:lstStyle/>
          <a:p>
            <a:r>
              <a:rPr lang="en-US" sz="1000" dirty="0"/>
              <a:t>http://northiowatoday.com/wp-content/uploads/2016/01/search-warrant.jpg</a:t>
            </a:r>
          </a:p>
        </p:txBody>
      </p:sp>
      <p:sp>
        <p:nvSpPr>
          <p:cNvPr id="4" name="Rounded Rectangular Callout 3"/>
          <p:cNvSpPr/>
          <p:nvPr/>
        </p:nvSpPr>
        <p:spPr>
          <a:xfrm>
            <a:off x="1019735" y="4356058"/>
            <a:ext cx="7866529" cy="1282742"/>
          </a:xfrm>
          <a:prstGeom prst="wedgeRoundRectCallout">
            <a:avLst>
              <a:gd name="adj1" fmla="val -62706"/>
              <a:gd name="adj2" fmla="val 41706"/>
              <a:gd name="adj3" fmla="val 16667"/>
            </a:avLst>
          </a:prstGeom>
          <a:solidFill>
            <a:srgbClr val="0A89E0"/>
          </a:solidFill>
          <a:ln>
            <a:solidFill>
              <a:srgbClr val="F8E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rPr>
              <a:t>Here we see the government upholding the individual right to protection from unreasonable searches and seizures by getting a search warrant. </a:t>
            </a:r>
          </a:p>
        </p:txBody>
      </p:sp>
    </p:spTree>
    <p:extLst>
      <p:ext uri="{BB962C8B-B14F-4D97-AF65-F5344CB8AC3E}">
        <p14:creationId xmlns:p14="http://schemas.microsoft.com/office/powerpoint/2010/main" val="30376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648200"/>
            <a:ext cx="7467598" cy="1362075"/>
          </a:xfrm>
        </p:spPr>
        <p:txBody>
          <a:bodyPr/>
          <a:lstStyle/>
          <a:p>
            <a:r>
              <a:rPr lang="en-US" sz="3200" b="0" dirty="0"/>
              <a:t>Our individual rights are outlined in the United States and Florida Constitutions </a:t>
            </a:r>
          </a:p>
        </p:txBody>
      </p:sp>
      <p:sp>
        <p:nvSpPr>
          <p:cNvPr id="3" name="Text Placeholder 2"/>
          <p:cNvSpPr>
            <a:spLocks noGrp="1"/>
          </p:cNvSpPr>
          <p:nvPr>
            <p:ph type="body" idx="1"/>
          </p:nvPr>
        </p:nvSpPr>
        <p:spPr/>
        <p:txBody>
          <a:bodyPr>
            <a:normAutofit lnSpcReduction="10000"/>
          </a:bodyPr>
          <a:lstStyle/>
          <a:p>
            <a:r>
              <a:rPr lang="en-US" dirty="0"/>
              <a:t>Where can you find your individual rights outlined? </a:t>
            </a:r>
          </a:p>
        </p:txBody>
      </p:sp>
      <p:pic>
        <p:nvPicPr>
          <p:cNvPr id="5" name="Picture 4"/>
          <p:cNvPicPr>
            <a:picLocks noChangeAspect="1"/>
          </p:cNvPicPr>
          <p:nvPr/>
        </p:nvPicPr>
        <p:blipFill>
          <a:blip r:embed="rId3" cstate="print"/>
          <a:stretch>
            <a:fillRect/>
          </a:stretch>
        </p:blipFill>
        <p:spPr>
          <a:xfrm>
            <a:off x="1142998" y="1066800"/>
            <a:ext cx="2743200" cy="3320341"/>
          </a:xfrm>
          <a:prstGeom prst="rect">
            <a:avLst/>
          </a:prstGeom>
        </p:spPr>
      </p:pic>
    </p:spTree>
    <p:extLst>
      <p:ext uri="{BB962C8B-B14F-4D97-AF65-F5344CB8AC3E}">
        <p14:creationId xmlns:p14="http://schemas.microsoft.com/office/powerpoint/2010/main" val="10161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The Ninth Amendment to the U.S. Constitution </a:t>
            </a:r>
          </a:p>
        </p:txBody>
      </p:sp>
      <p:sp>
        <p:nvSpPr>
          <p:cNvPr id="4" name="Text Placeholder 3"/>
          <p:cNvSpPr>
            <a:spLocks noGrp="1"/>
          </p:cNvSpPr>
          <p:nvPr>
            <p:ph type="body" idx="1"/>
          </p:nvPr>
        </p:nvSpPr>
        <p:spPr/>
        <p:txBody>
          <a:bodyPr/>
          <a:lstStyle/>
          <a:p>
            <a:r>
              <a:rPr lang="en-US" dirty="0"/>
              <a:t>What it says: </a:t>
            </a:r>
          </a:p>
        </p:txBody>
      </p:sp>
      <p:sp>
        <p:nvSpPr>
          <p:cNvPr id="5" name="Content Placeholder 4"/>
          <p:cNvSpPr>
            <a:spLocks noGrp="1"/>
          </p:cNvSpPr>
          <p:nvPr>
            <p:ph sz="half" idx="2"/>
          </p:nvPr>
        </p:nvSpPr>
        <p:spPr/>
        <p:txBody>
          <a:bodyPr/>
          <a:lstStyle/>
          <a:p>
            <a:pPr marL="0" indent="0">
              <a:buNone/>
            </a:pPr>
            <a:r>
              <a:rPr lang="en-US" dirty="0"/>
              <a:t>The enumeration in the Constitution, of certain rights, shall not be construed to deny or disparage others retained by the people.</a:t>
            </a:r>
          </a:p>
        </p:txBody>
      </p:sp>
      <p:sp>
        <p:nvSpPr>
          <p:cNvPr id="6" name="Text Placeholder 5"/>
          <p:cNvSpPr>
            <a:spLocks noGrp="1"/>
          </p:cNvSpPr>
          <p:nvPr>
            <p:ph type="body" sz="quarter" idx="3"/>
          </p:nvPr>
        </p:nvSpPr>
        <p:spPr/>
        <p:txBody>
          <a:bodyPr/>
          <a:lstStyle/>
          <a:p>
            <a:r>
              <a:rPr lang="en-US" dirty="0"/>
              <a:t>What it means: </a:t>
            </a:r>
          </a:p>
        </p:txBody>
      </p:sp>
      <p:sp>
        <p:nvSpPr>
          <p:cNvPr id="7" name="Content Placeholder 6"/>
          <p:cNvSpPr>
            <a:spLocks noGrp="1"/>
          </p:cNvSpPr>
          <p:nvPr>
            <p:ph sz="quarter" idx="4"/>
          </p:nvPr>
        </p:nvSpPr>
        <p:spPr/>
        <p:txBody>
          <a:bodyPr>
            <a:normAutofit fontScale="92500"/>
          </a:bodyPr>
          <a:lstStyle/>
          <a:p>
            <a:pPr marL="0" indent="0">
              <a:buNone/>
            </a:pPr>
            <a:r>
              <a:rPr lang="en-US" dirty="0"/>
              <a:t>Just because we have the rights that are outlined in the U.S. Constitution, does not mean that we don’t have other rights. </a:t>
            </a:r>
          </a:p>
          <a:p>
            <a:r>
              <a:rPr lang="en-US" dirty="0"/>
              <a:t>Economic freedom</a:t>
            </a:r>
          </a:p>
          <a:p>
            <a:r>
              <a:rPr lang="en-US" dirty="0"/>
              <a:t>Right to education (outlined in the Florida Constitution) </a:t>
            </a:r>
          </a:p>
          <a:p>
            <a:r>
              <a:rPr lang="en-US" dirty="0"/>
              <a:t>Right to travel</a:t>
            </a:r>
          </a:p>
          <a:p>
            <a:r>
              <a:rPr lang="en-US" b="1" dirty="0"/>
              <a:t>What else would you add? </a:t>
            </a:r>
          </a:p>
        </p:txBody>
      </p:sp>
    </p:spTree>
    <p:extLst>
      <p:ext uri="{BB962C8B-B14F-4D97-AF65-F5344CB8AC3E}">
        <p14:creationId xmlns:p14="http://schemas.microsoft.com/office/powerpoint/2010/main" val="2418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11558</TotalTime>
  <Words>1777</Words>
  <Application>Microsoft Office PowerPoint</Application>
  <PresentationFormat>On-screen Show (4:3)</PresentationFormat>
  <Paragraphs>217</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Bernard MT Condensed</vt:lpstr>
      <vt:lpstr>Calibri</vt:lpstr>
      <vt:lpstr>Cambria</vt:lpstr>
      <vt:lpstr>Comic Sans MS</vt:lpstr>
      <vt:lpstr>Curriculum Wheel</vt:lpstr>
      <vt:lpstr>The Might of the Right</vt:lpstr>
      <vt:lpstr>Click image to view Bill of Rights  (Shake It Off)</vt:lpstr>
      <vt:lpstr>What is that right? </vt:lpstr>
      <vt:lpstr>PowerPoint Presentation</vt:lpstr>
      <vt:lpstr>PowerPoint Presentation</vt:lpstr>
      <vt:lpstr>PowerPoint Presentation</vt:lpstr>
      <vt:lpstr>PowerPoint Presentation</vt:lpstr>
      <vt:lpstr>Our individual rights are outlined in the United States and Florida Constitutions </vt:lpstr>
      <vt:lpstr>The Ninth Amendment to the U.S. Constitution </vt:lpstr>
      <vt:lpstr>Defining the System </vt:lpstr>
      <vt:lpstr>Social System </vt:lpstr>
      <vt:lpstr>Political System</vt:lpstr>
      <vt:lpstr>Economic System </vt:lpstr>
      <vt:lpstr>How do individual Rights impact our social, political, and economic systems? </vt:lpstr>
      <vt:lpstr>Individual Rights and Social Systems </vt:lpstr>
      <vt:lpstr>Individual Rights and Political Systems </vt:lpstr>
      <vt:lpstr>Citizens participate in the  political process by:</vt:lpstr>
      <vt:lpstr>Civil Disobedience </vt:lpstr>
      <vt:lpstr>Examples of Civil Disobedience </vt:lpstr>
      <vt:lpstr>Individual Rights and Economic Systems </vt:lpstr>
      <vt:lpstr>How does our government uphold and restrict our individual rights? </vt:lpstr>
      <vt:lpstr>Individual Rights Upheld By Government</vt:lpstr>
      <vt:lpstr>Are there times when government has restricted individual rights?</vt:lpstr>
      <vt:lpstr>Domestic Security Forced Internment </vt:lpstr>
      <vt:lpstr>Checking for Understanding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 Watson</dc:creator>
  <cp:lastModifiedBy>Lawrence, Nicholas R.</cp:lastModifiedBy>
  <cp:revision>70</cp:revision>
  <dcterms:created xsi:type="dcterms:W3CDTF">2015-11-24T17:26:36Z</dcterms:created>
  <dcterms:modified xsi:type="dcterms:W3CDTF">2018-01-12T15:21:56Z</dcterms:modified>
</cp:coreProperties>
</file>