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8" r:id="rId3"/>
    <p:sldId id="259" r:id="rId4"/>
    <p:sldId id="260" r:id="rId5"/>
    <p:sldId id="261" r:id="rId6"/>
    <p:sldId id="263" r:id="rId7"/>
    <p:sldId id="262" r:id="rId8"/>
    <p:sldId id="267" r:id="rId9"/>
    <p:sldId id="264" r:id="rId10"/>
    <p:sldId id="265" r:id="rId11"/>
    <p:sldId id="266" r:id="rId12"/>
    <p:sldId id="279" r:id="rId13"/>
    <p:sldId id="272" r:id="rId14"/>
    <p:sldId id="271" r:id="rId15"/>
    <p:sldId id="282" r:id="rId16"/>
    <p:sldId id="285" r:id="rId17"/>
    <p:sldId id="283" r:id="rId18"/>
    <p:sldId id="284" r:id="rId19"/>
    <p:sldId id="276" r:id="rId20"/>
    <p:sldId id="277" r:id="rId21"/>
    <p:sldId id="280" r:id="rId22"/>
    <p:sldId id="274" r:id="rId23"/>
    <p:sldId id="275" r:id="rId24"/>
    <p:sldId id="278" r:id="rId25"/>
    <p:sldId id="281"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23E"/>
    <a:srgbClr val="FAEA1A"/>
    <a:srgbClr val="0A89E0"/>
    <a:srgbClr val="F8F83E"/>
    <a:srgbClr val="4FB3F7"/>
    <a:srgbClr val="F5E0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68" autoAdjust="0"/>
  </p:normalViewPr>
  <p:slideViewPr>
    <p:cSldViewPr>
      <p:cViewPr varScale="1">
        <p:scale>
          <a:sx n="59" d="100"/>
          <a:sy n="59" d="100"/>
        </p:scale>
        <p:origin x="14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302" tIns="46151" rIns="92302" bIns="46151" rtlCol="0"/>
          <a:lstStyle>
            <a:lvl1pPr algn="r">
              <a:defRPr sz="1200"/>
            </a:lvl1pPr>
          </a:lstStyle>
          <a:p>
            <a:fld id="{4832A0E5-64BE-47B5-83EA-2C4B1F48E4BE}" type="datetimeFigureOut">
              <a:rPr lang="en-US" smtClean="0"/>
              <a:pPr/>
              <a:t>11/17/2017</a:t>
            </a:fld>
            <a:endParaRPr lang="en-US"/>
          </a:p>
        </p:txBody>
      </p:sp>
      <p:sp>
        <p:nvSpPr>
          <p:cNvPr id="4" name="Footer Placeholder 3"/>
          <p:cNvSpPr>
            <a:spLocks noGrp="1"/>
          </p:cNvSpPr>
          <p:nvPr>
            <p:ph type="ftr" sz="quarter" idx="2"/>
          </p:nvPr>
        </p:nvSpPr>
        <p:spPr>
          <a:xfrm>
            <a:off x="1" y="8829966"/>
            <a:ext cx="2971800" cy="464820"/>
          </a:xfrm>
          <a:prstGeom prst="rect">
            <a:avLst/>
          </a:prstGeom>
        </p:spPr>
        <p:txBody>
          <a:bodyPr vert="horz" lIns="92302" tIns="46151" rIns="92302"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2302" tIns="46151" rIns="92302" bIns="46151" rtlCol="0" anchor="b"/>
          <a:lstStyle>
            <a:lvl1pPr algn="r">
              <a:defRPr sz="1200"/>
            </a:lvl1pPr>
          </a:lstStyle>
          <a:p>
            <a:fld id="{2665E428-457F-48C9-8577-71BAD081447E}" type="slidenum">
              <a:rPr lang="en-US" smtClean="0"/>
              <a:pPr/>
              <a:t>‹#›</a:t>
            </a:fld>
            <a:endParaRPr lang="en-US"/>
          </a:p>
        </p:txBody>
      </p:sp>
    </p:spTree>
    <p:extLst>
      <p:ext uri="{BB962C8B-B14F-4D97-AF65-F5344CB8AC3E}">
        <p14:creationId xmlns:p14="http://schemas.microsoft.com/office/powerpoint/2010/main" val="413995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2" tIns="46151" rIns="92302" bIns="46151" rtlCol="0"/>
          <a:lstStyle>
            <a:lvl1pPr algn="r">
              <a:defRPr sz="1200"/>
            </a:lvl1pPr>
          </a:lstStyle>
          <a:p>
            <a:fld id="{C08790D0-0F7A-4B95-AE87-BDFD7A77E2CA}" type="datetimeFigureOut">
              <a:rPr lang="en-US" smtClean="0"/>
              <a:pPr/>
              <a:t>11/17/2017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2971800" cy="464820"/>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2302" tIns="46151" rIns="92302" bIns="46151" rtlCol="0" anchor="b"/>
          <a:lstStyle>
            <a:lvl1pPr algn="r">
              <a:defRPr sz="1200"/>
            </a:lvl1pPr>
          </a:lstStyle>
          <a:p>
            <a:fld id="{FB4288B2-58C3-444F-8E0A-7F3EF4949EC2}" type="slidenum">
              <a:rPr lang="en-US" smtClean="0"/>
              <a:pPr/>
              <a:t>‹#›</a:t>
            </a:fld>
            <a:endParaRPr lang="en-US"/>
          </a:p>
        </p:txBody>
      </p:sp>
    </p:spTree>
    <p:extLst>
      <p:ext uri="{BB962C8B-B14F-4D97-AF65-F5344CB8AC3E}">
        <p14:creationId xmlns:p14="http://schemas.microsoft.com/office/powerpoint/2010/main" val="144592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defRPr/>
            </a:pPr>
            <a:r>
              <a:rPr lang="en-US" dirty="0"/>
              <a:t>Distribute Handout A – Flocabulary Lyrics.</a:t>
            </a:r>
            <a:r>
              <a:rPr lang="en-US" baseline="0" dirty="0"/>
              <a:t> Students should follow along. Discuss some of the terms that are in bold on the handout and use the following slide to identify those as powers of the different branches of government. </a:t>
            </a:r>
            <a:endParaRPr lang="en-US" dirty="0"/>
          </a:p>
          <a:p>
            <a:pPr defTabSz="923018">
              <a:defRPr/>
            </a:pPr>
            <a:endParaRPr lang="en-US" dirty="0"/>
          </a:p>
          <a:p>
            <a:pPr defTabSz="923018">
              <a:defRPr/>
            </a:pPr>
            <a:r>
              <a:rPr lang="en-US" dirty="0"/>
              <a:t>https://www.flocabulary.com/3-branches-of-government/</a:t>
            </a:r>
          </a:p>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5</a:t>
            </a:fld>
            <a:endParaRPr lang="en-US"/>
          </a:p>
        </p:txBody>
      </p:sp>
    </p:spTree>
    <p:extLst>
      <p:ext uri="{BB962C8B-B14F-4D97-AF65-F5344CB8AC3E}">
        <p14:creationId xmlns:p14="http://schemas.microsoft.com/office/powerpoint/2010/main" val="247345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http://tampa.cbslocal.com/2014/09/17/florida-city-repeals-saggy-pants-ordinance-after-legal-threats-from-naacp/</a:t>
            </a:r>
          </a:p>
          <a:p>
            <a:endParaRPr lang="en-US" dirty="0"/>
          </a:p>
          <a:p>
            <a:r>
              <a:rPr lang="en-US" dirty="0"/>
              <a:t>This local ordinance has been repealed since its initial</a:t>
            </a:r>
            <a:r>
              <a:rPr lang="en-US" baseline="0" dirty="0"/>
              <a:t> implementation.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18</a:t>
            </a:fld>
            <a:endParaRPr lang="en-US"/>
          </a:p>
        </p:txBody>
      </p:sp>
    </p:spTree>
    <p:extLst>
      <p:ext uri="{BB962C8B-B14F-4D97-AF65-F5344CB8AC3E}">
        <p14:creationId xmlns:p14="http://schemas.microsoft.com/office/powerpoint/2010/main" val="13035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special interest groups are groups of people</a:t>
            </a:r>
            <a:r>
              <a:rPr lang="en-US" baseline="0" dirty="0"/>
              <a:t> that come together to impact policy based on a common cause. Some examples include Mothers Against Drunk Driving (MADD), People for the Ethical Treatment of Animals (PETA), the National Rifle Association (NRA), and others. </a:t>
            </a:r>
          </a:p>
          <a:p>
            <a:endParaRPr lang="en-US" baseline="0" dirty="0"/>
          </a:p>
          <a:p>
            <a:r>
              <a:rPr lang="en-US" baseline="0" dirty="0"/>
              <a:t>There are three options when the bill reaches the President. </a:t>
            </a:r>
          </a:p>
          <a:p>
            <a:pPr marL="230755" indent="-230755">
              <a:buAutoNum type="arabicPeriod"/>
            </a:pPr>
            <a:r>
              <a:rPr lang="en-US" dirty="0"/>
              <a:t>Sign and pass the bill—the bill becomes a law.</a:t>
            </a:r>
          </a:p>
          <a:p>
            <a:endParaRPr lang="en-US" dirty="0"/>
          </a:p>
          <a:p>
            <a:r>
              <a:rPr lang="en-US" dirty="0"/>
              <a:t>2. Refuse to sign, or veto, the bill—the bill is sent back to the U.S. House of Representatives, along with the President’s reasons for the veto. If the U.S. House of Representatives and the U.S. Senate still believe the bill should become a law, they can hold another vote on the bill. If two-thirds of the Representatives and Senators support the bill, the President’s veto is overridden and the bill becomes a law.</a:t>
            </a:r>
          </a:p>
          <a:p>
            <a:endParaRPr lang="en-US" dirty="0"/>
          </a:p>
          <a:p>
            <a:r>
              <a:rPr lang="en-US" dirty="0"/>
              <a:t>3. Do nothing (pocket veto)—if Congress is in session, the bill automatically becomes law after 10 days. If Congress is not in session, the bill does not become a law.</a:t>
            </a:r>
          </a:p>
          <a:p>
            <a:endParaRPr lang="en-US" dirty="0"/>
          </a:p>
          <a:p>
            <a:r>
              <a:rPr lang="en-US" dirty="0"/>
              <a:t>http://kids.clerk.house.gov/grade-school/lesson.html?intID=17</a:t>
            </a:r>
          </a:p>
          <a:p>
            <a:endParaRPr lang="en-US" dirty="0"/>
          </a:p>
        </p:txBody>
      </p:sp>
      <p:sp>
        <p:nvSpPr>
          <p:cNvPr id="4" name="Slide Number Placeholder 3"/>
          <p:cNvSpPr>
            <a:spLocks noGrp="1"/>
          </p:cNvSpPr>
          <p:nvPr>
            <p:ph type="sldNum" sz="quarter" idx="10"/>
          </p:nvPr>
        </p:nvSpPr>
        <p:spPr/>
        <p:txBody>
          <a:bodyPr/>
          <a:lstStyle/>
          <a:p>
            <a:fld id="{87554848-4748-42C9-BD5B-706AA220BD9D}" type="slidenum">
              <a:rPr lang="en-US" smtClean="0"/>
              <a:pPr/>
              <a:t>20</a:t>
            </a:fld>
            <a:endParaRPr lang="en-US"/>
          </a:p>
        </p:txBody>
      </p:sp>
    </p:spTree>
    <p:extLst>
      <p:ext uri="{BB962C8B-B14F-4D97-AF65-F5344CB8AC3E}">
        <p14:creationId xmlns:p14="http://schemas.microsoft.com/office/powerpoint/2010/main" val="298949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18"/>
            <a:r>
              <a:rPr lang="en-US" dirty="0"/>
              <a:t>Remind students that special interest groups are groups of people</a:t>
            </a:r>
            <a:r>
              <a:rPr lang="en-US" baseline="0" dirty="0"/>
              <a:t> that come together to impact policy based on a common cause. Some examples include Mothers Against Drunk Driving (MADD), People for the Ethical Treatment of Animals (PETA), the National Rifle Association (NRA), and others. </a:t>
            </a:r>
            <a:endParaRPr lang="en-US" dirty="0"/>
          </a:p>
          <a:p>
            <a:endParaRPr lang="en-US" dirty="0"/>
          </a:p>
        </p:txBody>
      </p:sp>
      <p:sp>
        <p:nvSpPr>
          <p:cNvPr id="4" name="Slide Number Placeholder 3"/>
          <p:cNvSpPr>
            <a:spLocks noGrp="1"/>
          </p:cNvSpPr>
          <p:nvPr>
            <p:ph type="sldNum" sz="quarter" idx="10"/>
          </p:nvPr>
        </p:nvSpPr>
        <p:spPr/>
        <p:txBody>
          <a:bodyPr/>
          <a:lstStyle/>
          <a:p>
            <a:fld id="{87554848-4748-42C9-BD5B-706AA220BD9D}" type="slidenum">
              <a:rPr lang="en-US" smtClean="0"/>
              <a:pPr/>
              <a:t>22</a:t>
            </a:fld>
            <a:endParaRPr lang="en-US"/>
          </a:p>
        </p:txBody>
      </p:sp>
    </p:spTree>
    <p:extLst>
      <p:ext uri="{BB962C8B-B14F-4D97-AF65-F5344CB8AC3E}">
        <p14:creationId xmlns:p14="http://schemas.microsoft.com/office/powerpoint/2010/main" val="298949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24</a:t>
            </a:fld>
            <a:endParaRPr lang="en-US"/>
          </a:p>
        </p:txBody>
      </p:sp>
    </p:spTree>
    <p:extLst>
      <p:ext uri="{BB962C8B-B14F-4D97-AF65-F5344CB8AC3E}">
        <p14:creationId xmlns:p14="http://schemas.microsoft.com/office/powerpoint/2010/main" val="261775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students with printouts of either</a:t>
            </a:r>
            <a:r>
              <a:rPr lang="en-US" baseline="0" dirty="0"/>
              <a:t> slide 16 (federal) or slide 18 (state) to help guide them in creating a short children’s book outlining the lawmaking process. If possible, have students read their books to a younger audience or another class of students.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25</a:t>
            </a:fld>
            <a:endParaRPr lang="en-US"/>
          </a:p>
        </p:txBody>
      </p:sp>
    </p:spTree>
    <p:extLst>
      <p:ext uri="{BB962C8B-B14F-4D97-AF65-F5344CB8AC3E}">
        <p14:creationId xmlns:p14="http://schemas.microsoft.com/office/powerpoint/2010/main" val="328148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Highlight the leaders of each branch of government. </a:t>
            </a:r>
          </a:p>
          <a:p>
            <a:endParaRPr lang="en-US" baseline="0" dirty="0"/>
          </a:p>
          <a:p>
            <a:r>
              <a:rPr lang="en-US" baseline="0" dirty="0"/>
              <a:t>As a side note, the Vice President serves as the head of the Senate, but the role is more ceremonial. The purpose of having the Vice President serve as the head of the Senate is to be a tie breaker should a vote ever split as well as to provide the opportunity for each state to have equal representation in a vote. If the President of the Senate was elected from the Senators, it would remove them from the vote, causing a state to lose one of its voices in the voting process. </a:t>
            </a:r>
          </a:p>
          <a:p>
            <a:endParaRPr lang="en-US" baseline="0" dirty="0"/>
          </a:p>
          <a:p>
            <a:r>
              <a:rPr lang="en-US" baseline="0" dirty="0"/>
              <a:t>Majority leaders represent the majority party. Minority leaders represent the minority party. </a:t>
            </a:r>
          </a:p>
          <a:p>
            <a:endParaRPr lang="en-US" baseline="0" dirty="0"/>
          </a:p>
          <a:p>
            <a:r>
              <a:rPr lang="en-US" baseline="0" dirty="0"/>
              <a:t>The Chief Justice is one of the nine Justices. There is a Chief Justice and 8 Associate Justices.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6</a:t>
            </a:fld>
            <a:endParaRPr lang="en-US"/>
          </a:p>
        </p:txBody>
      </p:sp>
    </p:spTree>
    <p:extLst>
      <p:ext uri="{BB962C8B-B14F-4D97-AF65-F5344CB8AC3E}">
        <p14:creationId xmlns:p14="http://schemas.microsoft.com/office/powerpoint/2010/main" val="341644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roles</a:t>
            </a:r>
            <a:r>
              <a:rPr lang="en-US" baseline="0" dirty="0"/>
              <a:t> and responsibilities of each branch of government. Students should compare these roles to see how the separation of power prevents corruption in our government system. </a:t>
            </a:r>
          </a:p>
          <a:p>
            <a:endParaRPr lang="en-US" baseline="0" dirty="0"/>
          </a:p>
          <a:p>
            <a:r>
              <a:rPr lang="en-US" baseline="0" dirty="0"/>
              <a:t>These functions are found in the United States Constitution under the Article associated with each branch.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7</a:t>
            </a:fld>
            <a:endParaRPr lang="en-US"/>
          </a:p>
        </p:txBody>
      </p:sp>
    </p:spTree>
    <p:extLst>
      <p:ext uri="{BB962C8B-B14F-4D97-AF65-F5344CB8AC3E}">
        <p14:creationId xmlns:p14="http://schemas.microsoft.com/office/powerpoint/2010/main" val="341644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9</a:t>
            </a:fld>
            <a:endParaRPr lang="en-US"/>
          </a:p>
        </p:txBody>
      </p:sp>
    </p:spTree>
    <p:extLst>
      <p:ext uri="{BB962C8B-B14F-4D97-AF65-F5344CB8AC3E}">
        <p14:creationId xmlns:p14="http://schemas.microsoft.com/office/powerpoint/2010/main" val="341644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roles</a:t>
            </a:r>
            <a:r>
              <a:rPr lang="en-US" baseline="0" dirty="0"/>
              <a:t> and responsibilities of each branch of government. Students should compare these roles to see how the separation of power prevents corruption in our government system.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10</a:t>
            </a:fld>
            <a:endParaRPr lang="en-US"/>
          </a:p>
        </p:txBody>
      </p:sp>
    </p:spTree>
    <p:extLst>
      <p:ext uri="{BB962C8B-B14F-4D97-AF65-F5344CB8AC3E}">
        <p14:creationId xmlns:p14="http://schemas.microsoft.com/office/powerpoint/2010/main" val="341644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http://www.scholastic.com/teachers/article/judicial-review</a:t>
            </a:r>
          </a:p>
          <a:p>
            <a:endParaRPr lang="en-US" baseline="0" dirty="0"/>
          </a:p>
          <a:p>
            <a:r>
              <a:rPr lang="en-US" baseline="0" dirty="0"/>
              <a:t>https://www.law.cornell.edu/wex/writ_of_certiorari</a:t>
            </a:r>
          </a:p>
          <a:p>
            <a:endParaRPr lang="en-US" baseline="0" dirty="0"/>
          </a:p>
          <a:p>
            <a:r>
              <a:rPr lang="en-US" baseline="0" dirty="0"/>
              <a:t>http://dictionary.law.com/default.aspx?selected=2063</a:t>
            </a:r>
          </a:p>
          <a:p>
            <a:pPr marL="0" lvl="1" defTabSz="898489">
              <a:defRPr/>
            </a:pPr>
            <a:r>
              <a:rPr lang="en-US" dirty="0"/>
              <a:t>Sometimes judges grant </a:t>
            </a:r>
            <a:r>
              <a:rPr lang="en-US" b="1" dirty="0"/>
              <a:t>summary judgment:</a:t>
            </a:r>
          </a:p>
          <a:p>
            <a:pPr marL="0" lvl="1" defTabSz="898489">
              <a:defRPr/>
            </a:pPr>
            <a:r>
              <a:rPr lang="en-US" dirty="0"/>
              <a:t>Summary judgement: a court order ruling that no factual issues remain to be tried and therefore a cause of action or all causes of action in a complaint can be decided upon certain facts without trial. A summary judgment is based upon a motion by one of the parties that contends that all necessary factual issues are settled or so one-sided they need not be tried. </a:t>
            </a:r>
          </a:p>
          <a:p>
            <a:endParaRPr lang="en-US" baseline="0" dirty="0"/>
          </a:p>
          <a:p>
            <a:endParaRPr lang="en-US" baseline="0" dirty="0"/>
          </a:p>
          <a:p>
            <a:pPr marL="0" lvl="1" defTabSz="923018">
              <a:defRPr/>
            </a:pPr>
            <a:endParaRPr lang="en-US" dirty="0"/>
          </a:p>
          <a:p>
            <a:pPr marL="0" lvl="1" defTabSz="923018">
              <a:defRPr/>
            </a:pPr>
            <a:endParaRPr lang="en-US" dirty="0"/>
          </a:p>
          <a:p>
            <a:pPr marL="0" lvl="1" defTabSz="923018">
              <a:defRPr/>
            </a:pPr>
            <a:endParaRPr lang="en-US" dirty="0"/>
          </a:p>
          <a:p>
            <a:pPr marL="0" lvl="1" defTabSz="923018">
              <a:defRPr/>
            </a:pPr>
            <a:endParaRPr lang="en-US" dirty="0"/>
          </a:p>
          <a:p>
            <a:pPr marL="0" lvl="1" defTabSz="923018">
              <a:defRPr/>
            </a:pPr>
            <a:r>
              <a:rPr lang="en-US" dirty="0"/>
              <a:t>Sometimes judges grant </a:t>
            </a:r>
            <a:r>
              <a:rPr lang="en-US" b="1" dirty="0"/>
              <a:t>summary judgment:</a:t>
            </a:r>
          </a:p>
          <a:p>
            <a:pPr marL="0" lvl="1" defTabSz="923018">
              <a:defRPr/>
            </a:pPr>
            <a:r>
              <a:rPr lang="en-US" dirty="0"/>
              <a:t>Summary judgement: a court order ruling that no factual issues remain to be tried and therefore a cause of action or all causes of action in a complaint can be decided upon certain facts without trial. A summary judgment is based upon a motion by one of the parties that contends that all necessary factual issues are settled or so one-sided they need not be tried. </a:t>
            </a:r>
          </a:p>
          <a:p>
            <a:pPr marL="0" lvl="1" defTabSz="923018">
              <a:defRPr/>
            </a:pPr>
            <a:endParaRPr lang="en-US" dirty="0"/>
          </a:p>
          <a:p>
            <a:pPr marL="0" lvl="1" defTabSz="923018">
              <a:defRPr/>
            </a:pPr>
            <a:endParaRPr lang="en-US" dirty="0"/>
          </a:p>
          <a:p>
            <a:pPr marL="0" lvl="1" defTabSz="923018">
              <a:defRPr/>
            </a:pP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11</a:t>
            </a:fld>
            <a:endParaRPr lang="en-US"/>
          </a:p>
        </p:txBody>
      </p:sp>
    </p:spTree>
    <p:extLst>
      <p:ext uri="{BB962C8B-B14F-4D97-AF65-F5344CB8AC3E}">
        <p14:creationId xmlns:p14="http://schemas.microsoft.com/office/powerpoint/2010/main" val="341644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 three pieces of</a:t>
            </a:r>
            <a:r>
              <a:rPr lang="en-US" baseline="0" dirty="0"/>
              <a:t> chart paper: Legislative, Executive, and Judicial. </a:t>
            </a:r>
            <a:r>
              <a:rPr lang="en-US" dirty="0"/>
              <a:t>Distribute</a:t>
            </a:r>
            <a:r>
              <a:rPr lang="en-US" baseline="0" dirty="0"/>
              <a:t> one of the process cards to a pair of students and have them match the process to the branch by taping the card on the correct piece of chart paper. </a:t>
            </a:r>
            <a:endParaRPr lang="en-US" dirty="0"/>
          </a:p>
        </p:txBody>
      </p:sp>
      <p:sp>
        <p:nvSpPr>
          <p:cNvPr id="4" name="Slide Number Placeholder 3"/>
          <p:cNvSpPr>
            <a:spLocks noGrp="1"/>
          </p:cNvSpPr>
          <p:nvPr>
            <p:ph type="sldNum" sz="quarter" idx="10"/>
          </p:nvPr>
        </p:nvSpPr>
        <p:spPr/>
        <p:txBody>
          <a:bodyPr/>
          <a:lstStyle/>
          <a:p>
            <a:fld id="{FB4288B2-58C3-444F-8E0A-7F3EF4949EC2}" type="slidenum">
              <a:rPr lang="en-US" smtClean="0"/>
              <a:pPr/>
              <a:t>12</a:t>
            </a:fld>
            <a:endParaRPr lang="en-US"/>
          </a:p>
        </p:txBody>
      </p:sp>
    </p:spTree>
    <p:extLst>
      <p:ext uri="{BB962C8B-B14F-4D97-AF65-F5344CB8AC3E}">
        <p14:creationId xmlns:p14="http://schemas.microsoft.com/office/powerpoint/2010/main" val="208658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018"/>
            <a:r>
              <a:rPr lang="en-US" altLang="en-US" dirty="0"/>
              <a:t>Highlight the  hierarchy of law. The US Constitution as the highest law in the land. Explain that </a:t>
            </a:r>
            <a:r>
              <a:rPr lang="en-US" altLang="en-US" dirty="0">
                <a:solidFill>
                  <a:srgbClr val="000000"/>
                </a:solidFill>
                <a:latin typeface="Arial" pitchFamily="34" charset="0"/>
              </a:rPr>
              <a:t>if there is a conflict between a lower law and a higher one, the higher one “prevails”.</a:t>
            </a:r>
          </a:p>
          <a:p>
            <a:pPr defTabSz="923018"/>
            <a:endParaRPr lang="en-US" altLang="en-US" dirty="0">
              <a:solidFill>
                <a:srgbClr val="000000"/>
              </a:solidFill>
              <a:latin typeface="Arial" pitchFamily="34" charset="0"/>
            </a:endParaRPr>
          </a:p>
          <a:p>
            <a:pPr defTabSz="923018"/>
            <a:r>
              <a:rPr lang="en-US" altLang="en-US" dirty="0">
                <a:solidFill>
                  <a:srgbClr val="000000"/>
                </a:solidFill>
                <a:latin typeface="Arial" pitchFamily="34" charset="0"/>
              </a:rPr>
              <a:t>Amending the Florida and U.S. Constitution will be addressed</a:t>
            </a:r>
            <a:r>
              <a:rPr lang="en-US" altLang="en-US" baseline="0" dirty="0">
                <a:solidFill>
                  <a:srgbClr val="000000"/>
                </a:solidFill>
                <a:latin typeface="Arial" pitchFamily="34" charset="0"/>
              </a:rPr>
              <a:t> in Benchmark SS.7.C.3.5. </a:t>
            </a:r>
            <a:endParaRPr lang="en-US" altLang="en-US" dirty="0">
              <a:solidFill>
                <a:srgbClr val="000000"/>
              </a:solidFill>
              <a:latin typeface="Arial" pitchFamily="34" charset="0"/>
            </a:endParaRPr>
          </a:p>
          <a:p>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9910" indent="-288427" eaLnBrk="0" hangingPunct="0">
              <a:spcBef>
                <a:spcPct val="30000"/>
              </a:spcBef>
              <a:defRPr sz="1200">
                <a:solidFill>
                  <a:schemeClr val="tx1"/>
                </a:solidFill>
                <a:latin typeface="Calibri" pitchFamily="34" charset="0"/>
              </a:defRPr>
            </a:lvl2pPr>
            <a:lvl3pPr marL="1153709" indent="-230741" eaLnBrk="0" hangingPunct="0">
              <a:spcBef>
                <a:spcPct val="30000"/>
              </a:spcBef>
              <a:defRPr sz="1200">
                <a:solidFill>
                  <a:schemeClr val="tx1"/>
                </a:solidFill>
                <a:latin typeface="Calibri" pitchFamily="34" charset="0"/>
              </a:defRPr>
            </a:lvl3pPr>
            <a:lvl4pPr marL="1615193" indent="-230741" eaLnBrk="0" hangingPunct="0">
              <a:spcBef>
                <a:spcPct val="30000"/>
              </a:spcBef>
              <a:defRPr sz="1200">
                <a:solidFill>
                  <a:schemeClr val="tx1"/>
                </a:solidFill>
                <a:latin typeface="Calibri" pitchFamily="34" charset="0"/>
              </a:defRPr>
            </a:lvl4pPr>
            <a:lvl5pPr marL="2076677" indent="-230741" eaLnBrk="0" hangingPunct="0">
              <a:spcBef>
                <a:spcPct val="30000"/>
              </a:spcBef>
              <a:defRPr sz="1200">
                <a:solidFill>
                  <a:schemeClr val="tx1"/>
                </a:solidFill>
                <a:latin typeface="Calibri" pitchFamily="34" charset="0"/>
              </a:defRPr>
            </a:lvl5pPr>
            <a:lvl6pPr marL="2538160" indent="-230741" eaLnBrk="0" fontAlgn="base" hangingPunct="0">
              <a:spcBef>
                <a:spcPct val="30000"/>
              </a:spcBef>
              <a:spcAft>
                <a:spcPct val="0"/>
              </a:spcAft>
              <a:defRPr sz="1200">
                <a:solidFill>
                  <a:schemeClr val="tx1"/>
                </a:solidFill>
                <a:latin typeface="Calibri" pitchFamily="34" charset="0"/>
              </a:defRPr>
            </a:lvl6pPr>
            <a:lvl7pPr marL="2999643" indent="-230741" eaLnBrk="0" fontAlgn="base" hangingPunct="0">
              <a:spcBef>
                <a:spcPct val="30000"/>
              </a:spcBef>
              <a:spcAft>
                <a:spcPct val="0"/>
              </a:spcAft>
              <a:defRPr sz="1200">
                <a:solidFill>
                  <a:schemeClr val="tx1"/>
                </a:solidFill>
                <a:latin typeface="Calibri" pitchFamily="34" charset="0"/>
              </a:defRPr>
            </a:lvl7pPr>
            <a:lvl8pPr marL="3461127" indent="-230741" eaLnBrk="0" fontAlgn="base" hangingPunct="0">
              <a:spcBef>
                <a:spcPct val="30000"/>
              </a:spcBef>
              <a:spcAft>
                <a:spcPct val="0"/>
              </a:spcAft>
              <a:defRPr sz="1200">
                <a:solidFill>
                  <a:schemeClr val="tx1"/>
                </a:solidFill>
                <a:latin typeface="Calibri" pitchFamily="34" charset="0"/>
              </a:defRPr>
            </a:lvl8pPr>
            <a:lvl9pPr marL="3922610" indent="-230741"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BEFB85F-634B-43DC-8AA8-1B535ACAE2F8}" type="slidenum">
              <a:rPr lang="en-US" altLang="en-US" smtClean="0">
                <a:solidFill>
                  <a:srgbClr val="000000"/>
                </a:solidFill>
                <a:latin typeface="Arial" pitchFamily="34" charset="0"/>
                <a:cs typeface="Arial" pitchFamily="34" charset="0"/>
              </a:rPr>
              <a:pPr eaLnBrk="1" hangingPunct="1">
                <a:spcBef>
                  <a:spcPct val="0"/>
                </a:spcBef>
              </a:pPr>
              <a:t>14</a:t>
            </a:fld>
            <a:endParaRPr lang="en-US" alt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6685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which key words in the law would help them know it is a state statute.</a:t>
            </a:r>
            <a:r>
              <a:rPr lang="en-US" baseline="0" dirty="0"/>
              <a:t> For this law, the wording that would help them identify this as a state-level law is the focus on education. </a:t>
            </a:r>
          </a:p>
          <a:p>
            <a:endParaRPr lang="en-US" baseline="0" dirty="0"/>
          </a:p>
          <a:p>
            <a:r>
              <a:rPr lang="en-US" baseline="0" dirty="0"/>
              <a:t>FS </a:t>
            </a:r>
            <a:r>
              <a:rPr lang="en-US" dirty="0"/>
              <a:t>1006.147 Bullying and harassment prohibited.</a:t>
            </a:r>
          </a:p>
          <a:p>
            <a:r>
              <a:rPr lang="en-US" b="0" dirty="0"/>
              <a:t>http://www.leg.state.fl.us/statutes/index.cfm?App_mode=Display_Statute&amp;URL=1000-1099/1006/Sections/1006.147.html</a:t>
            </a:r>
          </a:p>
        </p:txBody>
      </p:sp>
      <p:sp>
        <p:nvSpPr>
          <p:cNvPr id="4" name="Slide Number Placeholder 3"/>
          <p:cNvSpPr>
            <a:spLocks noGrp="1"/>
          </p:cNvSpPr>
          <p:nvPr>
            <p:ph type="sldNum" sz="quarter" idx="10"/>
          </p:nvPr>
        </p:nvSpPr>
        <p:spPr/>
        <p:txBody>
          <a:bodyPr/>
          <a:lstStyle/>
          <a:p>
            <a:fld id="{FB4288B2-58C3-444F-8E0A-7F3EF4949EC2}" type="slidenum">
              <a:rPr lang="en-US" smtClean="0"/>
              <a:pPr/>
              <a:t>16</a:t>
            </a:fld>
            <a:endParaRPr lang="en-US"/>
          </a:p>
        </p:txBody>
      </p:sp>
    </p:spTree>
    <p:extLst>
      <p:ext uri="{BB962C8B-B14F-4D97-AF65-F5344CB8AC3E}">
        <p14:creationId xmlns:p14="http://schemas.microsoft.com/office/powerpoint/2010/main" val="833328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5675941"/>
            <a:ext cx="3200400" cy="935966"/>
          </a:xfrm>
          <a:prstGeom prst="rect">
            <a:avLst/>
          </a:prstGeom>
        </p:spPr>
      </p:pic>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31175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3768464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C901D-5F18-47E6-B645-116C1E5E23C6}"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170036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889" y="3048000"/>
            <a:ext cx="7772400" cy="1500187"/>
          </a:xfrm>
          <a:ln w="76200">
            <a:solidFill>
              <a:srgbClr val="C00000"/>
            </a:solidFill>
          </a:ln>
        </p:spPr>
        <p:txBody>
          <a:bodyPr anchor="b"/>
          <a:lstStyle>
            <a:lvl1pPr marL="0" indent="0">
              <a:buNone/>
              <a:defRPr sz="2000">
                <a:solidFill>
                  <a:schemeClr val="tx1">
                    <a:tint val="75000"/>
                  </a:schemeClr>
                </a:solidFill>
                <a:latin typeface="Bookman Old Style" panose="020506040505050202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DD56991-79A4-4634-9013-7502A6813732}" type="datetimeFigureOut">
              <a:rPr lang="en-US" smtClean="0"/>
              <a:pPr/>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4A855-ADFC-4CF8-A528-CACBB34B016C}" type="slidenum">
              <a:rPr lang="en-US" smtClean="0"/>
              <a:pPr/>
              <a:t>‹#›</a:t>
            </a:fld>
            <a:endParaRPr lang="en-US"/>
          </a:p>
        </p:txBody>
      </p:sp>
      <p:sp>
        <p:nvSpPr>
          <p:cNvPr id="7" name="Rectangle 6"/>
          <p:cNvSpPr/>
          <p:nvPr userDrawn="1"/>
        </p:nvSpPr>
        <p:spPr>
          <a:xfrm>
            <a:off x="0" y="0"/>
            <a:ext cx="9144000" cy="289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userDrawn="1"/>
        </p:nvSpPr>
        <p:spPr>
          <a:xfrm rot="20598635">
            <a:off x="112713" y="107001"/>
            <a:ext cx="891362" cy="915705"/>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userDrawn="1"/>
        </p:nvSpPr>
        <p:spPr>
          <a:xfrm rot="873713">
            <a:off x="7947647" y="100200"/>
            <a:ext cx="1059206" cy="923212"/>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userDrawn="1"/>
        </p:nvSpPr>
        <p:spPr>
          <a:xfrm rot="918702">
            <a:off x="576278" y="577229"/>
            <a:ext cx="826208" cy="791147"/>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userDrawn="1"/>
        </p:nvSpPr>
        <p:spPr>
          <a:xfrm rot="20350561">
            <a:off x="8012244" y="619975"/>
            <a:ext cx="930013" cy="842429"/>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1600200"/>
            <a:ext cx="7772400" cy="1095902"/>
          </a:xfrm>
        </p:spPr>
        <p:txBody>
          <a:bodyPr anchor="t"/>
          <a:lstStyle>
            <a:lvl1pPr algn="l">
              <a:defRPr sz="4000" b="1" cap="all">
                <a:solidFill>
                  <a:schemeClr val="bg1"/>
                </a:solidFill>
                <a:latin typeface="Castellar" panose="020A0402060406010301" pitchFamily="18" charset="0"/>
              </a:defRPr>
            </a:lvl1pPr>
          </a:lstStyle>
          <a:p>
            <a:r>
              <a:rPr lang="en-US"/>
              <a:t>Click to edit Master title style</a:t>
            </a:r>
          </a:p>
        </p:txBody>
      </p:sp>
    </p:spTree>
    <p:extLst>
      <p:ext uri="{BB962C8B-B14F-4D97-AF65-F5344CB8AC3E}">
        <p14:creationId xmlns:p14="http://schemas.microsoft.com/office/powerpoint/2010/main" val="204936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Flowchart: Delay 9"/>
          <p:cNvSpPr/>
          <p:nvPr userDrawn="1"/>
        </p:nvSpPr>
        <p:spPr>
          <a:xfrm rot="5400000">
            <a:off x="3829050" y="-3409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2" name="Title 1"/>
          <p:cNvSpPr>
            <a:spLocks noGrp="1"/>
          </p:cNvSpPr>
          <p:nvPr>
            <p:ph type="title"/>
          </p:nvPr>
        </p:nvSpPr>
        <p:spPr>
          <a:xfrm>
            <a:off x="457200" y="304800"/>
            <a:ext cx="8229600" cy="1143000"/>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1000" y="1752600"/>
            <a:ext cx="8229600" cy="4343400"/>
          </a:xfrm>
        </p:spPr>
        <p:txBody>
          <a:bodyPr/>
          <a:lstStyle>
            <a:lvl1pPr>
              <a:defRPr>
                <a:solidFill>
                  <a:schemeClr val="tx1">
                    <a:lumMod val="65000"/>
                    <a:lumOff val="35000"/>
                  </a:schemeClr>
                </a:solidFill>
                <a:latin typeface="Cambria" panose="02040503050406030204" pitchFamily="18" charset="0"/>
              </a:defRPr>
            </a:lvl1pPr>
            <a:lvl2pPr>
              <a:defRPr>
                <a:solidFill>
                  <a:schemeClr val="tx1">
                    <a:lumMod val="65000"/>
                    <a:lumOff val="35000"/>
                  </a:schemeClr>
                </a:solidFill>
                <a:latin typeface="Cambria" panose="02040503050406030204" pitchFamily="18" charset="0"/>
              </a:defRPr>
            </a:lvl2pPr>
            <a:lvl3pPr>
              <a:defRPr>
                <a:solidFill>
                  <a:schemeClr val="tx1">
                    <a:lumMod val="65000"/>
                    <a:lumOff val="35000"/>
                  </a:schemeClr>
                </a:solidFill>
                <a:latin typeface="Cambria" panose="02040503050406030204" pitchFamily="18" charset="0"/>
              </a:defRPr>
            </a:lvl3pPr>
            <a:lvl4pPr>
              <a:defRPr>
                <a:solidFill>
                  <a:schemeClr val="tx1">
                    <a:lumMod val="65000"/>
                    <a:lumOff val="35000"/>
                  </a:schemeClr>
                </a:solidFill>
                <a:latin typeface="Cambria" panose="02040503050406030204" pitchFamily="18" charset="0"/>
              </a:defRPr>
            </a:lvl4pPr>
            <a:lvl5pPr>
              <a:defRPr>
                <a:solidFill>
                  <a:schemeClr val="tx1">
                    <a:lumMod val="65000"/>
                    <a:lumOff val="35000"/>
                  </a:schemeClr>
                </a:solidFill>
                <a:latin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28600" y="6248400"/>
            <a:ext cx="3886200" cy="365125"/>
          </a:xfrm>
        </p:spPr>
        <p:txBody>
          <a:bodyPr/>
          <a:lstStyle>
            <a:lvl1pPr algn="l">
              <a:defRPr/>
            </a:lvl1pPr>
          </a:lstStyle>
          <a:p>
            <a:r>
              <a:rPr lang="en-US" dirty="0"/>
              <a:t>The Florida Law Related Education Association, Inc. © 2015</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19800"/>
            <a:ext cx="1663702" cy="486554"/>
          </a:xfrm>
          <a:prstGeom prst="rect">
            <a:avLst/>
          </a:prstGeom>
        </p:spPr>
      </p:pic>
    </p:spTree>
    <p:extLst>
      <p:ext uri="{BB962C8B-B14F-4D97-AF65-F5344CB8AC3E}">
        <p14:creationId xmlns:p14="http://schemas.microsoft.com/office/powerpoint/2010/main" val="256040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a:t>Click icon to add picture</a:t>
            </a:r>
          </a:p>
        </p:txBody>
      </p:sp>
    </p:spTree>
    <p:extLst>
      <p:ext uri="{BB962C8B-B14F-4D97-AF65-F5344CB8AC3E}">
        <p14:creationId xmlns:p14="http://schemas.microsoft.com/office/powerpoint/2010/main" val="353346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a:solidFill>
            <a:srgbClr val="0A89E0"/>
          </a:solidFill>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rame 8"/>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2310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a:solidFill>
            <a:srgbClr val="0A89E0"/>
          </a:solidFill>
        </p:spPr>
        <p:txBody>
          <a:bodyPr/>
          <a:lstStyle>
            <a:lvl1pPr>
              <a:defRPr>
                <a:solidFill>
                  <a:srgbClr val="FAEA1A"/>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solidFill>
            <a:srgbClr val="FAEA1A"/>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solidFill>
            <a:srgbClr val="FAEA1A"/>
          </a:solidFill>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1" name="Frame 10"/>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322671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lowchart: Delay 5"/>
          <p:cNvSpPr/>
          <p:nvPr userDrawn="1"/>
        </p:nvSpPr>
        <p:spPr>
          <a:xfrm rot="5400000">
            <a:off x="3829050" y="-3663950"/>
            <a:ext cx="1485900" cy="8839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AEA1A"/>
              </a:solidFill>
            </a:endParaRPr>
          </a:p>
        </p:txBody>
      </p:sp>
      <p:sp>
        <p:nvSpPr>
          <p:cNvPr id="7" name="Title 1"/>
          <p:cNvSpPr>
            <a:spLocks noGrp="1"/>
          </p:cNvSpPr>
          <p:nvPr>
            <p:ph type="title"/>
          </p:nvPr>
        </p:nvSpPr>
        <p:spPr>
          <a:xfrm>
            <a:off x="457200" y="50800"/>
            <a:ext cx="8229600" cy="1143000"/>
          </a:xfrm>
        </p:spPr>
        <p:txBody>
          <a:bodyPr/>
          <a:lstStyle>
            <a:lvl1pPr>
              <a:defRPr>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0" y="6480175"/>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0298" y="6288477"/>
            <a:ext cx="1663702" cy="486554"/>
          </a:xfrm>
          <a:prstGeom prst="rect">
            <a:avLst/>
          </a:prstGeom>
        </p:spPr>
      </p:pic>
    </p:spTree>
    <p:extLst>
      <p:ext uri="{BB962C8B-B14F-4D97-AF65-F5344CB8AC3E}">
        <p14:creationId xmlns:p14="http://schemas.microsoft.com/office/powerpoint/2010/main" val="40428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ame 4"/>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4"/>
          <p:cNvSpPr txBox="1">
            <a:spLocks/>
          </p:cNvSpPr>
          <p:nvPr userDrawn="1"/>
        </p:nvSpPr>
        <p:spPr>
          <a:xfrm>
            <a:off x="3048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6045200"/>
            <a:ext cx="1663702" cy="486554"/>
          </a:xfrm>
          <a:prstGeom prst="rect">
            <a:avLst/>
          </a:prstGeom>
        </p:spPr>
      </p:pic>
    </p:spTree>
    <p:extLst>
      <p:ext uri="{BB962C8B-B14F-4D97-AF65-F5344CB8AC3E}">
        <p14:creationId xmlns:p14="http://schemas.microsoft.com/office/powerpoint/2010/main" val="1220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94390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C901D-5F18-47E6-B645-116C1E5E23C6}" type="datetimeFigureOut">
              <a:rPr lang="en-US" smtClean="0"/>
              <a:pPr/>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E3C17-CF85-4057-A4A9-004332857066}" type="slidenum">
              <a:rPr lang="en-US" smtClean="0"/>
              <a:pPr/>
              <a:t>‹#›</a:t>
            </a:fld>
            <a:endParaRPr lang="en-US"/>
          </a:p>
        </p:txBody>
      </p:sp>
    </p:spTree>
    <p:extLst>
      <p:ext uri="{BB962C8B-B14F-4D97-AF65-F5344CB8AC3E}">
        <p14:creationId xmlns:p14="http://schemas.microsoft.com/office/powerpoint/2010/main" val="137043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C901D-5F18-47E6-B645-116C1E5E23C6}" type="datetimeFigureOut">
              <a:rPr lang="en-US" smtClean="0"/>
              <a:pPr/>
              <a:t>11/17/2017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E3C17-CF85-4057-A4A9-004332857066}" type="slidenum">
              <a:rPr lang="en-US" smtClean="0"/>
              <a:pPr/>
              <a:t>‹#›</a:t>
            </a:fld>
            <a:endParaRPr lang="en-US"/>
          </a:p>
        </p:txBody>
      </p:sp>
    </p:spTree>
    <p:extLst>
      <p:ext uri="{BB962C8B-B14F-4D97-AF65-F5344CB8AC3E}">
        <p14:creationId xmlns:p14="http://schemas.microsoft.com/office/powerpoint/2010/main" val="2144839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0A89E0"/>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ngress.indiana.edu/how-bill-becomes-la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ongress.indiana.edu/federalis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31.wmf"/><Relationship Id="rId7"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wmf"/><Relationship Id="rId5" Type="http://schemas.openxmlformats.org/officeDocument/2006/relationships/image" Target="../media/image2.wmf"/><Relationship Id="rId10" Type="http://schemas.openxmlformats.org/officeDocument/2006/relationships/image" Target="../media/image34.png"/><Relationship Id="rId4" Type="http://schemas.openxmlformats.org/officeDocument/2006/relationships/image" Target="../media/image32.wmf"/><Relationship Id="rId9"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democracyforkids.org/demo_kids_1/main.sw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1.wmf"/><Relationship Id="rId7"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wmf"/><Relationship Id="rId5" Type="http://schemas.openxmlformats.org/officeDocument/2006/relationships/image" Target="../media/image32.wmf"/><Relationship Id="rId10" Type="http://schemas.openxmlformats.org/officeDocument/2006/relationships/image" Target="../media/image3.wmf"/><Relationship Id="rId4" Type="http://schemas.openxmlformats.org/officeDocument/2006/relationships/image" Target="../media/image36.wmf"/><Relationship Id="rId9" Type="http://schemas.openxmlformats.org/officeDocument/2006/relationships/image" Target="../media/image4.wmf"/></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emocracyforkids.org/demo_kids_1/main.sw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flocabulary.com/3-branches-of-governmen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FF0000"/>
                </a:solidFill>
              </a:rPr>
              <a:t>SS.7.C.3.8 Analyze the structure, functions, and processes of the legislative, executive, and judicial branches. </a:t>
            </a:r>
          </a:p>
        </p:txBody>
      </p:sp>
      <p:sp>
        <p:nvSpPr>
          <p:cNvPr id="3" name="Title 2"/>
          <p:cNvSpPr>
            <a:spLocks noGrp="1"/>
          </p:cNvSpPr>
          <p:nvPr>
            <p:ph type="ctrTitle"/>
          </p:nvPr>
        </p:nvSpPr>
        <p:spPr>
          <a:xfrm>
            <a:off x="609600" y="457200"/>
            <a:ext cx="4343400" cy="1219200"/>
          </a:xfrm>
        </p:spPr>
        <p:txBody>
          <a:bodyPr>
            <a:normAutofit fontScale="90000"/>
          </a:bodyPr>
          <a:lstStyle/>
          <a:p>
            <a:r>
              <a:rPr lang="en-US" dirty="0"/>
              <a:t>Going Over the “LEJ”</a:t>
            </a:r>
          </a:p>
        </p:txBody>
      </p:sp>
      <p:sp>
        <p:nvSpPr>
          <p:cNvPr id="4" name="Text Placeholder 3"/>
          <p:cNvSpPr>
            <a:spLocks noGrp="1"/>
          </p:cNvSpPr>
          <p:nvPr>
            <p:ph type="body" sz="quarter" idx="10"/>
          </p:nvPr>
        </p:nvSpPr>
        <p:spPr/>
        <p:txBody>
          <a:bodyPr/>
          <a:lstStyle/>
          <a:p>
            <a:r>
              <a:rPr lang="en-US" dirty="0"/>
              <a:t>Analyzing the Legislative, Executive, and Judicial Branches </a:t>
            </a:r>
          </a:p>
        </p:txBody>
      </p:sp>
      <p:pic>
        <p:nvPicPr>
          <p:cNvPr id="5" name="Picture 4" descr="MC9003517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1547" y="4178300"/>
            <a:ext cx="1522254"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6" name="Picture 5" descr="MC900149508[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180" y="3810000"/>
            <a:ext cx="226822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7" name="Picture 6" descr="j02330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7904" y="3238024"/>
            <a:ext cx="1481296" cy="1486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8" name="Picture 7" descr="MC900231083[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3145473"/>
            <a:ext cx="2477294" cy="2080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9" name="Picture 8" descr="MC900339246[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145473"/>
            <a:ext cx="1735772" cy="1875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Tree>
    <p:extLst>
      <p:ext uri="{BB962C8B-B14F-4D97-AF65-F5344CB8AC3E}">
        <p14:creationId xmlns:p14="http://schemas.microsoft.com/office/powerpoint/2010/main" val="270868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Processes of the Executive Branch </a:t>
            </a:r>
          </a:p>
        </p:txBody>
      </p:sp>
      <p:grpSp>
        <p:nvGrpSpPr>
          <p:cNvPr id="6" name="Group 5"/>
          <p:cNvGrpSpPr/>
          <p:nvPr/>
        </p:nvGrpSpPr>
        <p:grpSpPr>
          <a:xfrm>
            <a:off x="486508" y="1788978"/>
            <a:ext cx="2960077" cy="2325822"/>
            <a:chOff x="3341074" y="2013737"/>
            <a:chExt cx="2960077" cy="2325822"/>
          </a:xfrm>
        </p:grpSpPr>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75000"/>
                      </a14:imgEffect>
                    </a14:imgLayer>
                  </a14:imgProps>
                </a:ext>
                <a:ext uri="{28A0092B-C50C-407E-A947-70E740481C1C}">
                  <a14:useLocalDpi xmlns:a14="http://schemas.microsoft.com/office/drawing/2010/main" val="0"/>
                </a:ext>
              </a:extLst>
            </a:blip>
            <a:srcRect/>
            <a:stretch>
              <a:fillRect/>
            </a:stretch>
          </p:blipFill>
          <p:spPr bwMode="auto">
            <a:xfrm>
              <a:off x="3505200" y="3048000"/>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1074" y="2013737"/>
              <a:ext cx="2960077"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rPr>
                <a:t>ARTICLE 2</a:t>
              </a:r>
            </a:p>
            <a:p>
              <a:pPr algn="ctr"/>
              <a:r>
                <a:rPr lang="en-US" sz="2400" b="1" dirty="0">
                  <a:solidFill>
                    <a:srgbClr val="FF0000"/>
                  </a:solidFill>
                  <a:latin typeface="Cambria" panose="02040503050406030204" pitchFamily="18" charset="0"/>
                </a:rPr>
                <a:t>Executive Branch</a:t>
              </a:r>
            </a:p>
          </p:txBody>
        </p:sp>
      </p:grpSp>
      <p:sp>
        <p:nvSpPr>
          <p:cNvPr id="25" name="TextBox 24"/>
          <p:cNvSpPr txBox="1"/>
          <p:nvPr/>
        </p:nvSpPr>
        <p:spPr>
          <a:xfrm>
            <a:off x="175131" y="2952357"/>
            <a:ext cx="2590800" cy="1077218"/>
          </a:xfrm>
          <a:prstGeom prst="rect">
            <a:avLst/>
          </a:prstGeom>
          <a:noFill/>
        </p:spPr>
        <p:txBody>
          <a:bodyPr wrap="square" rtlCol="0">
            <a:spAutoFit/>
          </a:bodyPr>
          <a:lstStyle/>
          <a:p>
            <a:pPr algn="ctr"/>
            <a:r>
              <a:rPr lang="en-US" sz="3200" dirty="0">
                <a:solidFill>
                  <a:srgbClr val="FF0000"/>
                </a:solidFill>
                <a:latin typeface="Cooper Black" panose="0208090404030B020404" pitchFamily="18" charset="0"/>
              </a:rPr>
              <a:t>Execute the law</a:t>
            </a:r>
          </a:p>
        </p:txBody>
      </p:sp>
      <p:sp>
        <p:nvSpPr>
          <p:cNvPr id="28" name="TextBox 27"/>
          <p:cNvSpPr txBox="1"/>
          <p:nvPr/>
        </p:nvSpPr>
        <p:spPr>
          <a:xfrm>
            <a:off x="3276600" y="1825493"/>
            <a:ext cx="5582653" cy="1692771"/>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ambria" panose="02040503050406030204" pitchFamily="18" charset="0"/>
              </a:rPr>
              <a:t>Veto legislation</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To “veto” is to reject a decision or proposal of a law-making body</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When Congress sends a bill to the President, s/he can…  </a:t>
            </a:r>
          </a:p>
        </p:txBody>
      </p:sp>
      <p:sp>
        <p:nvSpPr>
          <p:cNvPr id="18" name="TextBox 17"/>
          <p:cNvSpPr txBox="1"/>
          <p:nvPr/>
        </p:nvSpPr>
        <p:spPr>
          <a:xfrm>
            <a:off x="3276600" y="3505200"/>
            <a:ext cx="5278734" cy="138499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ambria" panose="02040503050406030204" pitchFamily="18" charset="0"/>
              </a:rPr>
              <a:t>Issue executive orders</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Executive orders are orders that are issued by the President that have the force of law </a:t>
            </a:r>
          </a:p>
        </p:txBody>
      </p:sp>
      <p:sp>
        <p:nvSpPr>
          <p:cNvPr id="19" name="TextBox 18"/>
          <p:cNvSpPr txBox="1"/>
          <p:nvPr/>
        </p:nvSpPr>
        <p:spPr>
          <a:xfrm>
            <a:off x="381000" y="4876800"/>
            <a:ext cx="8305800" cy="138499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ambria" panose="02040503050406030204" pitchFamily="18" charset="0"/>
              </a:rPr>
              <a:t>Make Appointments</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The President appoints ambassadors, public ministers, Judges of the Supreme Court, and all other officers of the United States </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Must be confirmed by a majority vote of the Senate   </a:t>
            </a:r>
          </a:p>
        </p:txBody>
      </p:sp>
      <p:grpSp>
        <p:nvGrpSpPr>
          <p:cNvPr id="20" name="Group 19"/>
          <p:cNvGrpSpPr/>
          <p:nvPr/>
        </p:nvGrpSpPr>
        <p:grpSpPr>
          <a:xfrm>
            <a:off x="762000" y="2288860"/>
            <a:ext cx="2743200" cy="3974987"/>
            <a:chOff x="5851822" y="725827"/>
            <a:chExt cx="2743200" cy="3974987"/>
          </a:xfrm>
        </p:grpSpPr>
        <p:sp>
          <p:nvSpPr>
            <p:cNvPr id="21" name="Vertical Scroll 20"/>
            <p:cNvSpPr/>
            <p:nvPr/>
          </p:nvSpPr>
          <p:spPr>
            <a:xfrm rot="21244451">
              <a:off x="5851822" y="725827"/>
              <a:ext cx="2743200" cy="3974987"/>
            </a:xfrm>
            <a:prstGeom prst="verticalScroll">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Baskerville Old Face" panose="02020602080505020303" pitchFamily="18" charset="0"/>
                </a:rPr>
                <a:t>H.B. </a:t>
              </a:r>
            </a:p>
            <a:p>
              <a:r>
                <a:rPr lang="en-US" sz="3200" b="1" dirty="0">
                  <a:solidFill>
                    <a:srgbClr val="0070C0"/>
                  </a:solidFill>
                  <a:latin typeface="Baskerville Old Face" panose="02020602080505020303" pitchFamily="18" charset="0"/>
                </a:rPr>
                <a:t>1415</a:t>
              </a:r>
            </a:p>
            <a:p>
              <a:r>
                <a:rPr lang="en-US" sz="2400" b="1" dirty="0">
                  <a:solidFill>
                    <a:srgbClr val="0070C0"/>
                  </a:solidFill>
                  <a:latin typeface="Baskerville Old Face" panose="02020602080505020303" pitchFamily="18" charset="0"/>
                </a:rPr>
                <a:t>Increase the federal minimum wage</a:t>
              </a:r>
              <a:r>
                <a:rPr lang="en-US" sz="1200" b="1" dirty="0">
                  <a:solidFill>
                    <a:srgbClr val="0070C0"/>
                  </a:solidFill>
                </a:rPr>
                <a:t> </a:t>
              </a:r>
            </a:p>
          </p:txBody>
        </p:sp>
        <p:pic>
          <p:nvPicPr>
            <p:cNvPr id="23" name="Picture 3" descr="C:\Documents and Settings\flrea\Local Settings\Temporary Internet Files\Content.IE5\MS6KEJV8\MC90044204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4570" y="866555"/>
              <a:ext cx="914320" cy="1371480"/>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TextBox 23"/>
          <p:cNvSpPr txBox="1"/>
          <p:nvPr/>
        </p:nvSpPr>
        <p:spPr>
          <a:xfrm>
            <a:off x="2324389" y="2653634"/>
            <a:ext cx="711079" cy="369332"/>
          </a:xfrm>
          <a:prstGeom prst="rect">
            <a:avLst/>
          </a:prstGeom>
          <a:noFill/>
        </p:spPr>
        <p:txBody>
          <a:bodyPr wrap="square" rtlCol="0">
            <a:spAutoFit/>
          </a:bodyPr>
          <a:lstStyle/>
          <a:p>
            <a:r>
              <a:rPr lang="en-US" b="1" dirty="0"/>
              <a:t>LAW</a:t>
            </a:r>
          </a:p>
        </p:txBody>
      </p:sp>
      <p:sp>
        <p:nvSpPr>
          <p:cNvPr id="27" name="TextBox 26"/>
          <p:cNvSpPr txBox="1"/>
          <p:nvPr/>
        </p:nvSpPr>
        <p:spPr>
          <a:xfrm>
            <a:off x="4724400" y="3591580"/>
            <a:ext cx="3276600" cy="523220"/>
          </a:xfrm>
          <a:prstGeom prst="rect">
            <a:avLst/>
          </a:prstGeom>
          <a:solidFill>
            <a:srgbClr val="7030A0"/>
          </a:solidFill>
        </p:spPr>
        <p:txBody>
          <a:bodyPr wrap="square" rtlCol="0">
            <a:spAutoFit/>
          </a:bodyPr>
          <a:lstStyle/>
          <a:p>
            <a:pPr algn="ctr"/>
            <a:r>
              <a:rPr lang="en-US" sz="2800" b="1" dirty="0">
                <a:solidFill>
                  <a:schemeClr val="bg1"/>
                </a:solidFill>
                <a:latin typeface="Baskerville Old Face" panose="02020602080505020303" pitchFamily="18" charset="0"/>
              </a:rPr>
              <a:t>Sign the bill into law </a:t>
            </a:r>
          </a:p>
        </p:txBody>
      </p:sp>
      <p:sp>
        <p:nvSpPr>
          <p:cNvPr id="30" name="Rounded Rectangle 29"/>
          <p:cNvSpPr/>
          <p:nvPr/>
        </p:nvSpPr>
        <p:spPr>
          <a:xfrm rot="19818640">
            <a:off x="1125520" y="3781053"/>
            <a:ext cx="2122350" cy="990600"/>
          </a:xfrm>
          <a:prstGeom prst="roundRect">
            <a:avLst/>
          </a:prstGeom>
          <a:noFill/>
          <a:ln w="762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Stencil" panose="040409050D0802020404" pitchFamily="82" charset="0"/>
              </a:rPr>
              <a:t>VETO</a:t>
            </a:r>
          </a:p>
        </p:txBody>
      </p:sp>
      <p:sp>
        <p:nvSpPr>
          <p:cNvPr id="31" name="TextBox 30"/>
          <p:cNvSpPr txBox="1"/>
          <p:nvPr/>
        </p:nvSpPr>
        <p:spPr>
          <a:xfrm>
            <a:off x="4724400" y="4471624"/>
            <a:ext cx="3276600" cy="523220"/>
          </a:xfrm>
          <a:prstGeom prst="rect">
            <a:avLst/>
          </a:prstGeom>
          <a:solidFill>
            <a:srgbClr val="C00000"/>
          </a:solidFill>
        </p:spPr>
        <p:txBody>
          <a:bodyPr wrap="square" rtlCol="0">
            <a:spAutoFit/>
          </a:bodyPr>
          <a:lstStyle/>
          <a:p>
            <a:pPr algn="ctr"/>
            <a:r>
              <a:rPr lang="en-US" sz="2800" b="1" dirty="0">
                <a:solidFill>
                  <a:schemeClr val="bg1"/>
                </a:solidFill>
                <a:latin typeface="Baskerville Old Face" panose="02020602080505020303" pitchFamily="18" charset="0"/>
              </a:rPr>
              <a:t>Veto the bill </a:t>
            </a:r>
          </a:p>
        </p:txBody>
      </p:sp>
    </p:spTree>
    <p:extLst>
      <p:ext uri="{BB962C8B-B14F-4D97-AF65-F5344CB8AC3E}">
        <p14:creationId xmlns:p14="http://schemas.microsoft.com/office/powerpoint/2010/main" val="65358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1000"/>
                                        <p:tgtEl>
                                          <p:spTgt spid="28">
                                            <p:txEl>
                                              <p:pRg st="2" end="2"/>
                                            </p:txEl>
                                          </p:spTgt>
                                        </p:tgtEl>
                                      </p:cBhvr>
                                    </p:animEffect>
                                    <p:anim calcmode="lin" valueType="num">
                                      <p:cBhvr>
                                        <p:cTn id="22"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2" end="2"/>
                                            </p:txEl>
                                          </p:spTgt>
                                        </p:tgtEl>
                                        <p:attrNameLst>
                                          <p:attrName>ppt_y</p:attrName>
                                        </p:attrNameLst>
                                      </p:cBhvr>
                                      <p:tavLst>
                                        <p:tav tm="0">
                                          <p:val>
                                            <p:strVal val="#ppt_y+.1"/>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par>
                                <p:cTn id="46" presetID="10" presetClass="exit" presetSubtype="0" fill="hold" grpId="1" nodeType="with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6" presetClass="entr" presetSubtype="16"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ircle(in)">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0" presetClass="exit" presetSubtype="0" fill="hold" grpId="2" nodeType="withEffect">
                                  <p:stCondLst>
                                    <p:cond delay="0"/>
                                  </p:stCondLst>
                                  <p:childTnLst>
                                    <p:animEffect transition="out" filter="fad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1000"/>
                                        <p:tgtEl>
                                          <p:spTgt spid="18">
                                            <p:txEl>
                                              <p:pRg st="0" end="0"/>
                                            </p:txEl>
                                          </p:spTgt>
                                        </p:tgtEl>
                                      </p:cBhvr>
                                    </p:animEffect>
                                    <p:anim calcmode="lin" valueType="num">
                                      <p:cBhvr>
                                        <p:cTn id="71"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8">
                                            <p:txEl>
                                              <p:pRg st="1" end="1"/>
                                            </p:txEl>
                                          </p:spTgt>
                                        </p:tgtEl>
                                        <p:attrNameLst>
                                          <p:attrName>style.visibility</p:attrName>
                                        </p:attrNameLst>
                                      </p:cBhvr>
                                      <p:to>
                                        <p:strVal val="visible"/>
                                      </p:to>
                                    </p:set>
                                    <p:animEffect transition="in" filter="fade">
                                      <p:cBhvr>
                                        <p:cTn id="77" dur="1000"/>
                                        <p:tgtEl>
                                          <p:spTgt spid="18">
                                            <p:txEl>
                                              <p:pRg st="1" end="1"/>
                                            </p:txEl>
                                          </p:spTgt>
                                        </p:tgtEl>
                                      </p:cBhvr>
                                    </p:animEffect>
                                    <p:anim calcmode="lin" valueType="num">
                                      <p:cBhvr>
                                        <p:cTn id="7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1000"/>
                                        <p:tgtEl>
                                          <p:spTgt spid="19">
                                            <p:txEl>
                                              <p:pRg st="0" end="0"/>
                                            </p:txEl>
                                          </p:spTgt>
                                        </p:tgtEl>
                                      </p:cBhvr>
                                    </p:animEffect>
                                    <p:anim calcmode="lin" valueType="num">
                                      <p:cBhvr>
                                        <p:cTn id="8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9">
                                            <p:txEl>
                                              <p:pRg st="1" end="1"/>
                                            </p:txEl>
                                          </p:spTgt>
                                        </p:tgtEl>
                                        <p:attrNameLst>
                                          <p:attrName>style.visibility</p:attrName>
                                        </p:attrNameLst>
                                      </p:cBhvr>
                                      <p:to>
                                        <p:strVal val="visible"/>
                                      </p:to>
                                    </p:set>
                                    <p:animEffect transition="in" filter="fade">
                                      <p:cBhvr>
                                        <p:cTn id="91" dur="1000"/>
                                        <p:tgtEl>
                                          <p:spTgt spid="19">
                                            <p:txEl>
                                              <p:pRg st="1" end="1"/>
                                            </p:txEl>
                                          </p:spTgt>
                                        </p:tgtEl>
                                      </p:cBhvr>
                                    </p:animEffect>
                                    <p:anim calcmode="lin" valueType="num">
                                      <p:cBhvr>
                                        <p:cTn id="92"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9">
                                            <p:txEl>
                                              <p:pRg st="2" end="2"/>
                                            </p:txEl>
                                          </p:spTgt>
                                        </p:tgtEl>
                                        <p:attrNameLst>
                                          <p:attrName>style.visibility</p:attrName>
                                        </p:attrNameLst>
                                      </p:cBhvr>
                                      <p:to>
                                        <p:strVal val="visible"/>
                                      </p:to>
                                    </p:set>
                                    <p:animEffect transition="in" filter="fade">
                                      <p:cBhvr>
                                        <p:cTn id="98" dur="1000"/>
                                        <p:tgtEl>
                                          <p:spTgt spid="19">
                                            <p:txEl>
                                              <p:pRg st="2" end="2"/>
                                            </p:txEl>
                                          </p:spTgt>
                                        </p:tgtEl>
                                      </p:cBhvr>
                                    </p:animEffect>
                                    <p:anim calcmode="lin" valueType="num">
                                      <p:cBhvr>
                                        <p:cTn id="99"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30"/>
                                        </p:tgtEl>
                                      </p:cBhvr>
                                    </p:animEffect>
                                    <p:set>
                                      <p:cBhvr>
                                        <p:cTn id="10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7" grpId="0" animBg="1"/>
      <p:bldP spid="27" grpId="1" animBg="1"/>
      <p:bldP spid="30" grpId="0" animBg="1"/>
      <p:bldP spid="30" grpId="1" animBg="1"/>
      <p:bldP spid="30" grpId="2" animBg="1"/>
      <p:bldP spid="31" grpId="0" animBg="1"/>
      <p:bldP spid="3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Processes of the Judicial Branch </a:t>
            </a:r>
          </a:p>
        </p:txBody>
      </p:sp>
      <p:grpSp>
        <p:nvGrpSpPr>
          <p:cNvPr id="3" name="Group 2"/>
          <p:cNvGrpSpPr/>
          <p:nvPr/>
        </p:nvGrpSpPr>
        <p:grpSpPr>
          <a:xfrm>
            <a:off x="-76200" y="1600200"/>
            <a:ext cx="2960077" cy="2285999"/>
            <a:chOff x="-152400" y="1600200"/>
            <a:chExt cx="2960077" cy="2285999"/>
          </a:xfrm>
        </p:grpSpPr>
        <p:grpSp>
          <p:nvGrpSpPr>
            <p:cNvPr id="7" name="Group 6"/>
            <p:cNvGrpSpPr/>
            <p:nvPr/>
          </p:nvGrpSpPr>
          <p:grpSpPr>
            <a:xfrm>
              <a:off x="-152400" y="1600200"/>
              <a:ext cx="2960077" cy="2285999"/>
              <a:chOff x="5663711" y="1942624"/>
              <a:chExt cx="2960077" cy="2285999"/>
            </a:xfrm>
          </p:grpSpPr>
          <p:pic>
            <p:nvPicPr>
              <p:cNvPr id="1028"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76000"/>
                        </a14:imgEffect>
                      </a14:imgLayer>
                    </a14:imgProps>
                  </a:ext>
                  <a:ext uri="{28A0092B-C50C-407E-A947-70E740481C1C}">
                    <a14:useLocalDpi xmlns:a14="http://schemas.microsoft.com/office/drawing/2010/main" val="0"/>
                  </a:ext>
                </a:extLst>
              </a:blip>
              <a:srcRect b="25903"/>
              <a:stretch/>
            </p:blipFill>
            <p:spPr bwMode="auto">
              <a:xfrm>
                <a:off x="6134100" y="2780824"/>
                <a:ext cx="2044211" cy="144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3711" y="1942624"/>
                <a:ext cx="2960077"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rPr>
                  <a:t>ARTICLE 3</a:t>
                </a:r>
              </a:p>
              <a:p>
                <a:pPr algn="ctr"/>
                <a:r>
                  <a:rPr lang="en-US" sz="2400" b="1" dirty="0">
                    <a:solidFill>
                      <a:srgbClr val="FF0000"/>
                    </a:solidFill>
                    <a:latin typeface="Cambria" panose="02040503050406030204" pitchFamily="18" charset="0"/>
                  </a:rPr>
                  <a:t>Judicial Branch</a:t>
                </a:r>
              </a:p>
            </p:txBody>
          </p:sp>
        </p:grpSp>
        <p:sp>
          <p:nvSpPr>
            <p:cNvPr id="26" name="TextBox 25"/>
            <p:cNvSpPr txBox="1"/>
            <p:nvPr/>
          </p:nvSpPr>
          <p:spPr>
            <a:xfrm>
              <a:off x="228600" y="2521803"/>
              <a:ext cx="2133600" cy="1200329"/>
            </a:xfrm>
            <a:prstGeom prst="rect">
              <a:avLst/>
            </a:prstGeom>
            <a:noFill/>
          </p:spPr>
          <p:txBody>
            <a:bodyPr wrap="square" rtlCol="0">
              <a:spAutoFit/>
            </a:bodyPr>
            <a:lstStyle/>
            <a:p>
              <a:pPr algn="ctr"/>
              <a:r>
                <a:rPr lang="en-US" sz="2400" dirty="0">
                  <a:solidFill>
                    <a:srgbClr val="FF0000"/>
                  </a:solidFill>
                  <a:latin typeface="Cooper Black" panose="0208090404030B020404" pitchFamily="18" charset="0"/>
                </a:rPr>
                <a:t>Interpret and apply the law</a:t>
              </a:r>
            </a:p>
          </p:txBody>
        </p:sp>
      </p:grpSp>
      <p:sp>
        <p:nvSpPr>
          <p:cNvPr id="29" name="TextBox 28"/>
          <p:cNvSpPr txBox="1"/>
          <p:nvPr/>
        </p:nvSpPr>
        <p:spPr>
          <a:xfrm>
            <a:off x="2438400" y="1752600"/>
            <a:ext cx="6477000"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ambria" panose="02040503050406030204" pitchFamily="18" charset="0"/>
              </a:rPr>
              <a:t>Judicial review </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The power of courts to decide the constitutionality of acts of the legislative and executive branches of government.</a:t>
            </a:r>
          </a:p>
          <a:p>
            <a:pPr marL="285750" indent="-285750">
              <a:buFont typeface="Arial" panose="020B0604020202020204" pitchFamily="34" charset="0"/>
              <a:buChar char="•"/>
            </a:pPr>
            <a:r>
              <a:rPr lang="en-US" sz="2400" b="1" dirty="0">
                <a:solidFill>
                  <a:srgbClr val="FF0000"/>
                </a:solidFill>
                <a:latin typeface="Cambria" panose="02040503050406030204" pitchFamily="18" charset="0"/>
              </a:rPr>
              <a:t>Court orders</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Order that has been written by a judge requiring someone to do something or stop doing something.</a:t>
            </a:r>
            <a:br>
              <a:rPr lang="en-US" sz="2000" dirty="0">
                <a:solidFill>
                  <a:srgbClr val="FF0000"/>
                </a:solidFill>
                <a:latin typeface="Cambria" panose="02040503050406030204" pitchFamily="18" charset="0"/>
              </a:rPr>
            </a:br>
            <a:endParaRPr lang="en-US" sz="2000" dirty="0">
              <a:solidFill>
                <a:srgbClr val="FF0000"/>
              </a:solidFill>
              <a:latin typeface="Cambria" panose="02040503050406030204" pitchFamily="18" charset="0"/>
            </a:endParaRPr>
          </a:p>
        </p:txBody>
      </p:sp>
      <p:sp>
        <p:nvSpPr>
          <p:cNvPr id="8" name="Rectangle 7"/>
          <p:cNvSpPr/>
          <p:nvPr/>
        </p:nvSpPr>
        <p:spPr>
          <a:xfrm>
            <a:off x="212249" y="4114800"/>
            <a:ext cx="8382000" cy="2369880"/>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FF0000"/>
                </a:solidFill>
                <a:latin typeface="Cambria" panose="02040503050406030204" pitchFamily="18" charset="0"/>
              </a:rPr>
              <a:t>Writs of certiorari </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A writ of certiorari orders a lower court to deliver its record in a case so that the higher court may review it. </a:t>
            </a:r>
          </a:p>
          <a:p>
            <a:pPr marL="285750" indent="-285750">
              <a:buFont typeface="Arial" panose="020B0604020202020204" pitchFamily="34" charset="0"/>
              <a:buChar char="•"/>
            </a:pPr>
            <a:r>
              <a:rPr lang="en-US" sz="2400" b="1" dirty="0">
                <a:solidFill>
                  <a:srgbClr val="FF0000"/>
                </a:solidFill>
                <a:latin typeface="Cambria" panose="02040503050406030204" pitchFamily="18" charset="0"/>
              </a:rPr>
              <a:t>Summary judgment</a:t>
            </a:r>
          </a:p>
          <a:p>
            <a:pPr marL="742950" lvl="1" indent="-285750">
              <a:buFont typeface="Arial" panose="020B0604020202020204" pitchFamily="34" charset="0"/>
              <a:buChar char="•"/>
            </a:pPr>
            <a:r>
              <a:rPr lang="en-US" sz="2000" dirty="0">
                <a:solidFill>
                  <a:srgbClr val="FF0000"/>
                </a:solidFill>
                <a:latin typeface="Cambria" panose="02040503050406030204" pitchFamily="18" charset="0"/>
              </a:rPr>
              <a:t>A case that is decided by a judge without a trial because one or both of the parties contend that all necessary factual issues are settled or so one-sided they need not be tried.  </a:t>
            </a:r>
          </a:p>
        </p:txBody>
      </p:sp>
    </p:spTree>
    <p:extLst>
      <p:ext uri="{BB962C8B-B14F-4D97-AF65-F5344CB8AC3E}">
        <p14:creationId xmlns:p14="http://schemas.microsoft.com/office/powerpoint/2010/main" val="65358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1000"/>
                                        <p:tgtEl>
                                          <p:spTgt spid="29">
                                            <p:txEl>
                                              <p:pRg st="0" end="0"/>
                                            </p:txEl>
                                          </p:spTgt>
                                        </p:tgtEl>
                                      </p:cBhvr>
                                    </p:animEffect>
                                    <p:anim calcmode="lin" valueType="num">
                                      <p:cBhvr>
                                        <p:cTn id="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Effect transition="in" filter="fade">
                                      <p:cBhvr>
                                        <p:cTn id="14" dur="1000"/>
                                        <p:tgtEl>
                                          <p:spTgt spid="29">
                                            <p:txEl>
                                              <p:pRg st="1" end="1"/>
                                            </p:txEl>
                                          </p:spTgt>
                                        </p:tgtEl>
                                      </p:cBhvr>
                                    </p:animEffect>
                                    <p:anim calcmode="lin" valueType="num">
                                      <p:cBhvr>
                                        <p:cTn id="15"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1000"/>
                                        <p:tgtEl>
                                          <p:spTgt spid="29">
                                            <p:txEl>
                                              <p:pRg st="2" end="2"/>
                                            </p:txEl>
                                          </p:spTgt>
                                        </p:tgtEl>
                                      </p:cBhvr>
                                    </p:animEffect>
                                    <p:anim calcmode="lin" valueType="num">
                                      <p:cBhvr>
                                        <p:cTn id="22"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3" end="3"/>
                                            </p:txEl>
                                          </p:spTgt>
                                        </p:tgtEl>
                                        <p:attrNameLst>
                                          <p:attrName>style.visibility</p:attrName>
                                        </p:attrNameLst>
                                      </p:cBhvr>
                                      <p:to>
                                        <p:strVal val="visible"/>
                                      </p:to>
                                    </p:set>
                                    <p:animEffect transition="in" filter="fade">
                                      <p:cBhvr>
                                        <p:cTn id="28" dur="1000"/>
                                        <p:tgtEl>
                                          <p:spTgt spid="29">
                                            <p:txEl>
                                              <p:pRg st="3" end="3"/>
                                            </p:txEl>
                                          </p:spTgt>
                                        </p:tgtEl>
                                      </p:cBhvr>
                                    </p:animEffect>
                                    <p:anim calcmode="lin" valueType="num">
                                      <p:cBhvr>
                                        <p:cTn id="29"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Match It Up </a:t>
            </a:r>
          </a:p>
        </p:txBody>
      </p:sp>
      <p:sp>
        <p:nvSpPr>
          <p:cNvPr id="3" name="Text Placeholder 2"/>
          <p:cNvSpPr>
            <a:spLocks noGrp="1"/>
          </p:cNvSpPr>
          <p:nvPr>
            <p:ph type="body" idx="1"/>
          </p:nvPr>
        </p:nvSpPr>
        <p:spPr/>
        <p:txBody>
          <a:bodyPr>
            <a:normAutofit lnSpcReduction="10000"/>
          </a:bodyPr>
          <a:lstStyle/>
          <a:p>
            <a:r>
              <a:rPr lang="en-US" dirty="0"/>
              <a:t>Match the process on your card to the correct branch of government! </a:t>
            </a:r>
          </a:p>
        </p:txBody>
      </p:sp>
      <p:pic>
        <p:nvPicPr>
          <p:cNvPr id="5" name="Picture 273"/>
          <p:cNvPicPr>
            <a:picLocks noChangeAspect="1"/>
          </p:cNvPicPr>
          <p:nvPr/>
        </p:nvPicPr>
        <p:blipFill rotWithShape="1">
          <a:blip r:embed="rId3" cstate="print"/>
          <a:srcRect l="11228" t="52762" r="42958"/>
          <a:stretch/>
        </p:blipFill>
        <p:spPr>
          <a:xfrm>
            <a:off x="609600" y="1828800"/>
            <a:ext cx="3048000" cy="2358327"/>
          </a:xfrm>
          <a:prstGeom prst="rect">
            <a:avLst/>
          </a:prstGeom>
          <a:noFill/>
          <a:ln>
            <a:noFill/>
          </a:ln>
        </p:spPr>
      </p:pic>
    </p:spTree>
    <p:extLst>
      <p:ext uri="{BB962C8B-B14F-4D97-AF65-F5344CB8AC3E}">
        <p14:creationId xmlns:p14="http://schemas.microsoft.com/office/powerpoint/2010/main" val="262710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t>Looking at Lawmaking</a:t>
            </a:r>
          </a:p>
        </p:txBody>
      </p:sp>
      <p:sp>
        <p:nvSpPr>
          <p:cNvPr id="5" name="Text Placeholder 4"/>
          <p:cNvSpPr>
            <a:spLocks noGrp="1"/>
          </p:cNvSpPr>
          <p:nvPr>
            <p:ph type="body" idx="1"/>
          </p:nvPr>
        </p:nvSpPr>
        <p:spPr/>
        <p:txBody>
          <a:bodyPr>
            <a:noAutofit/>
          </a:bodyPr>
          <a:lstStyle/>
          <a:p>
            <a:r>
              <a:rPr lang="en-US" sz="3600" dirty="0"/>
              <a:t>Who makes the laws and how are they made? </a:t>
            </a:r>
          </a:p>
        </p:txBody>
      </p:sp>
      <p:pic>
        <p:nvPicPr>
          <p:cNvPr id="7" name="Picture 6" descr="MC900149508[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76400"/>
            <a:ext cx="2925763" cy="2445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Tree>
    <p:extLst>
      <p:ext uri="{BB962C8B-B14F-4D97-AF65-F5344CB8AC3E}">
        <p14:creationId xmlns:p14="http://schemas.microsoft.com/office/powerpoint/2010/main" val="97900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29"/>
          <p:cNvGrpSpPr>
            <a:grpSpLocks/>
          </p:cNvGrpSpPr>
          <p:nvPr/>
        </p:nvGrpSpPr>
        <p:grpSpPr bwMode="auto">
          <a:xfrm>
            <a:off x="2519946" y="1587662"/>
            <a:ext cx="2514600" cy="1522413"/>
            <a:chOff x="1536" y="528"/>
            <a:chExt cx="2736" cy="1574"/>
          </a:xfrm>
        </p:grpSpPr>
        <p:pic>
          <p:nvPicPr>
            <p:cNvPr id="32"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 y="576"/>
              <a:ext cx="1584"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3"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 y="912"/>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 y="864"/>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5"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4" y="1392"/>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8" y="1440"/>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7"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576"/>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8"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 y="528"/>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grpSp>
        <p:nvGrpSpPr>
          <p:cNvPr id="2" name="Group 29"/>
          <p:cNvGrpSpPr>
            <a:grpSpLocks/>
          </p:cNvGrpSpPr>
          <p:nvPr/>
        </p:nvGrpSpPr>
        <p:grpSpPr bwMode="auto">
          <a:xfrm>
            <a:off x="294104" y="1670557"/>
            <a:ext cx="2514600" cy="1522413"/>
            <a:chOff x="1536" y="528"/>
            <a:chExt cx="2736" cy="1574"/>
          </a:xfrm>
        </p:grpSpPr>
        <p:pic>
          <p:nvPicPr>
            <p:cNvPr id="36879"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 y="576"/>
              <a:ext cx="1584"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880"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2" y="912"/>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881"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 y="864"/>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88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4" y="1392"/>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883" name="Picture 2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8" y="1440"/>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884" name="Picture 2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0" y="576"/>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36885" name="Picture 2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 y="528"/>
              <a:ext cx="48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sp>
        <p:nvSpPr>
          <p:cNvPr id="19458" name="Rectangle 2"/>
          <p:cNvSpPr>
            <a:spLocks noGrp="1" noChangeArrowheads="1"/>
          </p:cNvSpPr>
          <p:nvPr>
            <p:ph type="title"/>
          </p:nvPr>
        </p:nvSpPr>
        <p:spPr/>
        <p:txBody>
          <a:bodyPr>
            <a:normAutofit/>
          </a:bodyPr>
          <a:lstStyle/>
          <a:p>
            <a:pPr algn="ctr" eaLnBrk="1" fontAlgn="auto" hangingPunct="1">
              <a:spcAft>
                <a:spcPts val="0"/>
              </a:spcAft>
              <a:defRPr/>
            </a:pPr>
            <a:r>
              <a:rPr lang="en-US" sz="4400" dirty="0">
                <a:solidFill>
                  <a:srgbClr val="FF0000"/>
                </a:solidFill>
              </a:rPr>
              <a:t>The Hierarchy of Law</a:t>
            </a:r>
            <a:endParaRPr lang="en-US" sz="2400" dirty="0">
              <a:solidFill>
                <a:srgbClr val="FF0000"/>
              </a:solidFill>
            </a:endParaRPr>
          </a:p>
        </p:txBody>
      </p:sp>
      <p:sp>
        <p:nvSpPr>
          <p:cNvPr id="36868" name="Text Box 5"/>
          <p:cNvSpPr txBox="1">
            <a:spLocks noChangeArrowheads="1"/>
          </p:cNvSpPr>
          <p:nvPr/>
        </p:nvSpPr>
        <p:spPr bwMode="auto">
          <a:xfrm>
            <a:off x="1212847" y="5695534"/>
            <a:ext cx="2169360" cy="707886"/>
          </a:xfrm>
          <a:prstGeom prst="rect">
            <a:avLst/>
          </a:prstGeom>
          <a:solidFill>
            <a:schemeClr val="bg2"/>
          </a:solidFill>
          <a:ln w="12700" cap="sq">
            <a:solidFill>
              <a:schemeClr val="accent5">
                <a:lumMod val="75000"/>
              </a:schemeClr>
            </a:solidFill>
            <a:miter lim="800000"/>
            <a:headEnd type="none" w="sm" len="sm"/>
            <a:tailEnd type="none" w="sm" len="sm"/>
          </a:ln>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en-US" altLang="en-US" sz="2000" b="1" dirty="0">
                <a:solidFill>
                  <a:srgbClr val="FF0000"/>
                </a:solidFill>
                <a:latin typeface="Arial" pitchFamily="34" charset="0"/>
              </a:rPr>
              <a:t>City and County Ordinances</a:t>
            </a:r>
          </a:p>
        </p:txBody>
      </p:sp>
      <p:sp>
        <p:nvSpPr>
          <p:cNvPr id="12305" name="Text Box 6"/>
          <p:cNvSpPr txBox="1">
            <a:spLocks noChangeArrowheads="1"/>
          </p:cNvSpPr>
          <p:nvPr/>
        </p:nvSpPr>
        <p:spPr bwMode="auto">
          <a:xfrm>
            <a:off x="1212847" y="4804788"/>
            <a:ext cx="2209800" cy="707886"/>
          </a:xfrm>
          <a:prstGeom prst="rect">
            <a:avLst/>
          </a:prstGeom>
          <a:solidFill>
            <a:schemeClr val="accent1"/>
          </a:solidFill>
          <a:ln w="12700" cap="sq">
            <a:noFill/>
            <a:miter lim="800000"/>
            <a:headEnd type="none" w="sm" len="sm"/>
            <a:tailEnd type="none" w="sm" len="sm"/>
          </a:ln>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en-US" altLang="en-US" sz="2000" b="1" dirty="0">
                <a:solidFill>
                  <a:srgbClr val="FF0000"/>
                </a:solidFill>
                <a:latin typeface="Arial" pitchFamily="34" charset="0"/>
              </a:rPr>
              <a:t>State Statutes (laws)</a:t>
            </a:r>
          </a:p>
        </p:txBody>
      </p:sp>
      <p:sp>
        <p:nvSpPr>
          <p:cNvPr id="12303" name="Text Box 7"/>
          <p:cNvSpPr txBox="1">
            <a:spLocks noChangeArrowheads="1"/>
          </p:cNvSpPr>
          <p:nvPr/>
        </p:nvSpPr>
        <p:spPr bwMode="auto">
          <a:xfrm>
            <a:off x="1210761" y="3962400"/>
            <a:ext cx="2209800" cy="707886"/>
          </a:xfrm>
          <a:prstGeom prst="rect">
            <a:avLst/>
          </a:prstGeom>
          <a:solidFill>
            <a:schemeClr val="accent2"/>
          </a:solidFill>
          <a:ln w="12700" cap="sq">
            <a:noFill/>
            <a:miter lim="800000"/>
            <a:headEnd type="none" w="sm" len="sm"/>
            <a:tailEnd type="none" w="sm" len="sm"/>
          </a:ln>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en-US" altLang="en-US" sz="2000" b="1" dirty="0">
                <a:solidFill>
                  <a:srgbClr val="FF0000"/>
                </a:solidFill>
                <a:latin typeface="Arial" pitchFamily="34" charset="0"/>
              </a:rPr>
              <a:t>Florida Constitution</a:t>
            </a:r>
          </a:p>
        </p:txBody>
      </p:sp>
      <p:sp>
        <p:nvSpPr>
          <p:cNvPr id="12301" name="Text Box 8"/>
          <p:cNvSpPr txBox="1">
            <a:spLocks noChangeArrowheads="1"/>
          </p:cNvSpPr>
          <p:nvPr/>
        </p:nvSpPr>
        <p:spPr bwMode="auto">
          <a:xfrm>
            <a:off x="1210761" y="3139589"/>
            <a:ext cx="2171446" cy="707886"/>
          </a:xfrm>
          <a:prstGeom prst="rect">
            <a:avLst/>
          </a:prstGeom>
          <a:solidFill>
            <a:schemeClr val="accent3"/>
          </a:solidFill>
          <a:ln w="12700" cap="sq">
            <a:noFill/>
            <a:miter lim="800000"/>
            <a:headEnd type="none" w="sm" len="sm"/>
            <a:tailEnd type="none" w="sm" len="sm"/>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000" b="1" dirty="0">
                <a:solidFill>
                  <a:srgbClr val="FF0000"/>
                </a:solidFill>
              </a:rPr>
              <a:t>Acts of </a:t>
            </a:r>
          </a:p>
          <a:p>
            <a:pPr algn="ctr" eaLnBrk="1" hangingPunct="1">
              <a:defRPr/>
            </a:pPr>
            <a:r>
              <a:rPr lang="en-US" sz="2000" b="1" dirty="0">
                <a:solidFill>
                  <a:srgbClr val="FF0000"/>
                </a:solidFill>
              </a:rPr>
              <a:t>Congress</a:t>
            </a:r>
          </a:p>
        </p:txBody>
      </p:sp>
      <p:sp>
        <p:nvSpPr>
          <p:cNvPr id="12299" name="Text Box 9"/>
          <p:cNvSpPr txBox="1">
            <a:spLocks noChangeArrowheads="1"/>
          </p:cNvSpPr>
          <p:nvPr/>
        </p:nvSpPr>
        <p:spPr bwMode="auto">
          <a:xfrm>
            <a:off x="1185861" y="2073331"/>
            <a:ext cx="2994025" cy="830997"/>
          </a:xfrm>
          <a:prstGeom prst="rect">
            <a:avLst/>
          </a:prstGeom>
          <a:solidFill>
            <a:schemeClr val="accent4"/>
          </a:solidFill>
          <a:ln w="12700" cap="sq">
            <a:noFill/>
            <a:miter lim="800000"/>
            <a:headEnd type="none" w="sm" len="sm"/>
            <a:tailEnd type="none" w="sm" len="sm"/>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2400" b="1" dirty="0">
                <a:solidFill>
                  <a:srgbClr val="FF0000"/>
                </a:solidFill>
              </a:rPr>
              <a:t>United States Constitution</a:t>
            </a:r>
          </a:p>
        </p:txBody>
      </p:sp>
      <p:sp>
        <p:nvSpPr>
          <p:cNvPr id="19475" name="Text Box 19"/>
          <p:cNvSpPr txBox="1">
            <a:spLocks noChangeArrowheads="1"/>
          </p:cNvSpPr>
          <p:nvPr/>
        </p:nvSpPr>
        <p:spPr bwMode="auto">
          <a:xfrm>
            <a:off x="5175333" y="1796260"/>
            <a:ext cx="3352800" cy="1200329"/>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sz="2400" b="1" dirty="0">
                <a:solidFill>
                  <a:srgbClr val="FF0000"/>
                </a:solidFill>
                <a:effectLst>
                  <a:outerShdw blurRad="38100" dist="38100" dir="2700000" algn="tl">
                    <a:srgbClr val="C0C0C0"/>
                  </a:outerShdw>
                </a:effectLst>
                <a:latin typeface="Arial" charset="0"/>
                <a:cs typeface="Arial" charset="0"/>
              </a:rPr>
              <a:t>The U.S. Constitution is the “Supreme Law of the Land.”</a:t>
            </a:r>
          </a:p>
        </p:txBody>
      </p:sp>
      <p:sp>
        <p:nvSpPr>
          <p:cNvPr id="22" name="Text Box 5"/>
          <p:cNvSpPr txBox="1">
            <a:spLocks noChangeArrowheads="1"/>
          </p:cNvSpPr>
          <p:nvPr/>
        </p:nvSpPr>
        <p:spPr bwMode="auto">
          <a:xfrm>
            <a:off x="4593388" y="5678269"/>
            <a:ext cx="3945438" cy="646331"/>
          </a:xfrm>
          <a:prstGeom prst="rect">
            <a:avLst/>
          </a:prstGeom>
          <a:solidFill>
            <a:schemeClr val="bg2"/>
          </a:solidFill>
          <a:ln w="12700" cap="sq">
            <a:solidFill>
              <a:schemeClr val="accent5">
                <a:lumMod val="75000"/>
              </a:schemeClr>
            </a:solidFill>
            <a:miter lim="800000"/>
            <a:headEnd type="none" w="sm" len="sm"/>
            <a:tailEnd type="none" w="sm" len="sm"/>
          </a:ln>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en-US" altLang="en-US" sz="1800" b="1" dirty="0">
                <a:solidFill>
                  <a:srgbClr val="FF0000"/>
                </a:solidFill>
                <a:latin typeface="Arial" pitchFamily="34" charset="0"/>
              </a:rPr>
              <a:t>City/county commissioners/ council members</a:t>
            </a:r>
          </a:p>
        </p:txBody>
      </p:sp>
      <p:sp>
        <p:nvSpPr>
          <p:cNvPr id="23" name="Text Box 6"/>
          <p:cNvSpPr txBox="1">
            <a:spLocks noChangeArrowheads="1"/>
          </p:cNvSpPr>
          <p:nvPr/>
        </p:nvSpPr>
        <p:spPr bwMode="auto">
          <a:xfrm>
            <a:off x="4593388" y="4800600"/>
            <a:ext cx="3945438" cy="646331"/>
          </a:xfrm>
          <a:prstGeom prst="rect">
            <a:avLst/>
          </a:prstGeom>
          <a:solidFill>
            <a:schemeClr val="accent1"/>
          </a:solidFill>
          <a:ln w="12700" cap="sq">
            <a:noFill/>
            <a:miter lim="800000"/>
            <a:headEnd type="none" w="sm" len="sm"/>
            <a:tailEnd type="none" w="sm" len="sm"/>
          </a:ln>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50000"/>
              </a:spcBef>
              <a:buClrTx/>
              <a:buSzTx/>
              <a:buFontTx/>
              <a:buNone/>
            </a:pPr>
            <a:r>
              <a:rPr lang="en-US" altLang="en-US" sz="1800" b="1" dirty="0">
                <a:solidFill>
                  <a:srgbClr val="FF0000"/>
                </a:solidFill>
                <a:latin typeface="Arial" pitchFamily="34" charset="0"/>
              </a:rPr>
              <a:t>State legislators (Representatives and Senators)</a:t>
            </a:r>
          </a:p>
        </p:txBody>
      </p:sp>
      <p:sp>
        <p:nvSpPr>
          <p:cNvPr id="24" name="Text Box 8"/>
          <p:cNvSpPr txBox="1">
            <a:spLocks noChangeArrowheads="1"/>
          </p:cNvSpPr>
          <p:nvPr/>
        </p:nvSpPr>
        <p:spPr bwMode="auto">
          <a:xfrm>
            <a:off x="4584360" y="3124200"/>
            <a:ext cx="3954466" cy="661720"/>
          </a:xfrm>
          <a:prstGeom prst="rect">
            <a:avLst/>
          </a:prstGeom>
          <a:solidFill>
            <a:schemeClr val="accent3"/>
          </a:solidFill>
          <a:ln w="12700" cap="sq">
            <a:noFill/>
            <a:miter lim="800000"/>
            <a:headEnd type="none" w="sm" len="sm"/>
            <a:tailEnd type="none" w="sm" len="sm"/>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600" b="1" dirty="0">
                <a:solidFill>
                  <a:srgbClr val="FF0000"/>
                </a:solidFill>
              </a:rPr>
              <a:t>U.S. Congressmen/Congresswomen</a:t>
            </a:r>
          </a:p>
          <a:p>
            <a:pPr algn="ctr" eaLnBrk="1" hangingPunct="1">
              <a:spcBef>
                <a:spcPct val="50000"/>
              </a:spcBef>
              <a:defRPr/>
            </a:pPr>
            <a:r>
              <a:rPr lang="en-US" sz="1400" b="1" dirty="0">
                <a:solidFill>
                  <a:srgbClr val="FF0000"/>
                </a:solidFill>
              </a:rPr>
              <a:t>(U.S. Representatives and U.S. Senators)</a:t>
            </a:r>
          </a:p>
        </p:txBody>
      </p:sp>
      <p:sp>
        <p:nvSpPr>
          <p:cNvPr id="3" name="TextBox 2"/>
          <p:cNvSpPr txBox="1"/>
          <p:nvPr/>
        </p:nvSpPr>
        <p:spPr>
          <a:xfrm>
            <a:off x="3451224" y="5879068"/>
            <a:ext cx="1079500" cy="369332"/>
          </a:xfrm>
          <a:prstGeom prst="rect">
            <a:avLst/>
          </a:prstGeom>
          <a:solidFill>
            <a:schemeClr val="accent5">
              <a:lumMod val="75000"/>
            </a:schemeClr>
          </a:solidFill>
        </p:spPr>
        <p:txBody>
          <a:bodyPr wrap="square" rtlCol="0">
            <a:spAutoFit/>
          </a:bodyPr>
          <a:lstStyle/>
          <a:p>
            <a:r>
              <a:rPr lang="en-US" b="1" dirty="0">
                <a:solidFill>
                  <a:srgbClr val="FF0000"/>
                </a:solidFill>
              </a:rPr>
              <a:t>Made by</a:t>
            </a:r>
          </a:p>
        </p:txBody>
      </p:sp>
      <p:sp>
        <p:nvSpPr>
          <p:cNvPr id="26" name="TextBox 25"/>
          <p:cNvSpPr txBox="1"/>
          <p:nvPr/>
        </p:nvSpPr>
        <p:spPr>
          <a:xfrm>
            <a:off x="3455315" y="4947147"/>
            <a:ext cx="1079500" cy="369332"/>
          </a:xfrm>
          <a:prstGeom prst="rect">
            <a:avLst/>
          </a:prstGeom>
          <a:solidFill>
            <a:schemeClr val="accent5">
              <a:lumMod val="60000"/>
              <a:lumOff val="40000"/>
            </a:schemeClr>
          </a:solidFill>
        </p:spPr>
        <p:txBody>
          <a:bodyPr wrap="square" rtlCol="0">
            <a:spAutoFit/>
          </a:bodyPr>
          <a:lstStyle/>
          <a:p>
            <a:r>
              <a:rPr lang="en-US" b="1" dirty="0">
                <a:solidFill>
                  <a:srgbClr val="FF0000"/>
                </a:solidFill>
              </a:rPr>
              <a:t>Made by</a:t>
            </a:r>
          </a:p>
        </p:txBody>
      </p:sp>
      <p:sp>
        <p:nvSpPr>
          <p:cNvPr id="30" name="TextBox 29"/>
          <p:cNvSpPr txBox="1"/>
          <p:nvPr/>
        </p:nvSpPr>
        <p:spPr>
          <a:xfrm>
            <a:off x="3451224" y="3302763"/>
            <a:ext cx="1044576" cy="369332"/>
          </a:xfrm>
          <a:prstGeom prst="rect">
            <a:avLst/>
          </a:prstGeom>
          <a:solidFill>
            <a:schemeClr val="bg1">
              <a:lumMod val="75000"/>
            </a:schemeClr>
          </a:solidFill>
          <a:ln>
            <a:solidFill>
              <a:srgbClr val="92D050"/>
            </a:solidFill>
          </a:ln>
        </p:spPr>
        <p:txBody>
          <a:bodyPr wrap="square" rtlCol="0">
            <a:spAutoFit/>
          </a:bodyPr>
          <a:lstStyle/>
          <a:p>
            <a:r>
              <a:rPr lang="en-US" b="1" dirty="0">
                <a:solidFill>
                  <a:srgbClr val="FF0000"/>
                </a:solidFill>
              </a:rPr>
              <a:t>Made by</a:t>
            </a:r>
          </a:p>
        </p:txBody>
      </p:sp>
    </p:spTree>
    <p:extLst>
      <p:ext uri="{BB962C8B-B14F-4D97-AF65-F5344CB8AC3E}">
        <p14:creationId xmlns:p14="http://schemas.microsoft.com/office/powerpoint/2010/main" val="103531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Effect transition="in" filter="wipe(down)">
                                      <p:cBhvr>
                                        <p:cTn id="7" dur="500"/>
                                        <p:tgtEl>
                                          <p:spTgt spid="1230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303"/>
                                        </p:tgtEl>
                                        <p:attrNameLst>
                                          <p:attrName>style.visibility</p:attrName>
                                        </p:attrNameLst>
                                      </p:cBhvr>
                                      <p:to>
                                        <p:strVal val="visible"/>
                                      </p:to>
                                    </p:set>
                                    <p:animEffect transition="in" filter="wipe(down)">
                                      <p:cBhvr>
                                        <p:cTn id="18" dur="500"/>
                                        <p:tgtEl>
                                          <p:spTgt spid="1230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301"/>
                                        </p:tgtEl>
                                        <p:attrNameLst>
                                          <p:attrName>style.visibility</p:attrName>
                                        </p:attrNameLst>
                                      </p:cBhvr>
                                      <p:to>
                                        <p:strVal val="visible"/>
                                      </p:to>
                                    </p:set>
                                    <p:animEffect transition="in" filter="wipe(down)">
                                      <p:cBhvr>
                                        <p:cTn id="23" dur="500"/>
                                        <p:tgtEl>
                                          <p:spTgt spid="1230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299"/>
                                        </p:tgtEl>
                                        <p:attrNameLst>
                                          <p:attrName>style.visibility</p:attrName>
                                        </p:attrNameLst>
                                      </p:cBhvr>
                                      <p:to>
                                        <p:strVal val="visible"/>
                                      </p:to>
                                    </p:set>
                                    <p:animEffect transition="in" filter="wipe(down)">
                                      <p:cBhvr>
                                        <p:cTn id="34" dur="500"/>
                                        <p:tgtEl>
                                          <p:spTgt spid="12299"/>
                                        </p:tgtEl>
                                      </p:cBhvr>
                                    </p:animEffect>
                                  </p:childTnLst>
                                </p:cTn>
                              </p:par>
                              <p:par>
                                <p:cTn id="35" presetID="2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par>
                                <p:cTn id="38" presetID="22" presetClass="entr" presetSubtype="4"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475"/>
                                        </p:tgtEl>
                                        <p:attrNameLst>
                                          <p:attrName>style.visibility</p:attrName>
                                        </p:attrNameLst>
                                      </p:cBhvr>
                                      <p:to>
                                        <p:strVal val="visible"/>
                                      </p:to>
                                    </p:set>
                                    <p:animEffect transition="in" filter="wipe(down)">
                                      <p:cBhvr>
                                        <p:cTn id="43" dur="500"/>
                                        <p:tgtEl>
                                          <p:spTgt spid="19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nimBg="1"/>
      <p:bldP spid="12303" grpId="0" animBg="1"/>
      <p:bldP spid="12301" grpId="0" animBg="1"/>
      <p:bldP spid="12299" grpId="0" animBg="1"/>
      <p:bldP spid="19475" grpId="0"/>
      <p:bldP spid="23" grpId="0" animBg="1"/>
      <p:bldP spid="24" grpId="0" animBg="1"/>
      <p:bldP spid="26"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Which is Which? </a:t>
            </a:r>
          </a:p>
        </p:txBody>
      </p:sp>
      <p:sp>
        <p:nvSpPr>
          <p:cNvPr id="3" name="Text Placeholder 2"/>
          <p:cNvSpPr>
            <a:spLocks noGrp="1"/>
          </p:cNvSpPr>
          <p:nvPr>
            <p:ph type="body" idx="1"/>
          </p:nvPr>
        </p:nvSpPr>
        <p:spPr>
          <a:xfrm>
            <a:off x="4267200" y="2743200"/>
            <a:ext cx="4724398" cy="1500187"/>
          </a:xfrm>
        </p:spPr>
        <p:txBody>
          <a:bodyPr>
            <a:noAutofit/>
          </a:bodyPr>
          <a:lstStyle/>
          <a:p>
            <a:r>
              <a:rPr lang="en-US" sz="3000" dirty="0"/>
              <a:t>Read the following laws and determine if they are a:</a:t>
            </a:r>
          </a:p>
          <a:p>
            <a:pPr marL="457200" indent="-457200">
              <a:buFont typeface="Arial" panose="020B0604020202020204" pitchFamily="34" charset="0"/>
              <a:buChar char="•"/>
            </a:pPr>
            <a:r>
              <a:rPr lang="en-US" sz="3000" dirty="0"/>
              <a:t>Local ordinance </a:t>
            </a:r>
          </a:p>
          <a:p>
            <a:pPr marL="457200" indent="-457200">
              <a:buFont typeface="Arial" panose="020B0604020202020204" pitchFamily="34" charset="0"/>
              <a:buChar char="•"/>
            </a:pPr>
            <a:r>
              <a:rPr lang="en-US" sz="3000" dirty="0"/>
              <a:t>State statute </a:t>
            </a:r>
          </a:p>
          <a:p>
            <a:pPr marL="457200" indent="-457200">
              <a:buFont typeface="Arial" panose="020B0604020202020204" pitchFamily="34" charset="0"/>
              <a:buChar char="•"/>
            </a:pPr>
            <a:r>
              <a:rPr lang="en-US" sz="3000" dirty="0"/>
              <a:t>Federal act </a:t>
            </a:r>
          </a:p>
          <a:p>
            <a:pPr marL="457200" indent="-457200">
              <a:buFont typeface="Arial" panose="020B0604020202020204" pitchFamily="34" charset="0"/>
              <a:buChar char="•"/>
            </a:pPr>
            <a:endParaRPr lang="en-US" sz="3000" dirty="0"/>
          </a:p>
        </p:txBody>
      </p:sp>
      <p:pic>
        <p:nvPicPr>
          <p:cNvPr id="4" name="Picture 2" descr="C:\Documents and Settings\flrea\Local Settings\Temporary Internet Files\Content.IE5\JU6TBA2O\MC90043876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72" t="13774" b="11817"/>
          <a:stretch/>
        </p:blipFill>
        <p:spPr bwMode="auto">
          <a:xfrm>
            <a:off x="126558" y="4495800"/>
            <a:ext cx="2229648" cy="15516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ocuments and Settings\flrea\Local Settings\Temporary Internet Files\Content.IE5\MM17WWIT\MC900101112[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823" y="2590800"/>
            <a:ext cx="1711118" cy="1595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Documents and Settings\flrea\Local Settings\Temporary Internet Files\Content.IE5\7XZTRG1O\MC9000367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918" y="914400"/>
            <a:ext cx="1848485" cy="141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46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State Statute! </a:t>
            </a:r>
          </a:p>
        </p:txBody>
      </p:sp>
      <p:sp>
        <p:nvSpPr>
          <p:cNvPr id="3" name="Text Placeholder 2"/>
          <p:cNvSpPr>
            <a:spLocks noGrp="1"/>
          </p:cNvSpPr>
          <p:nvPr>
            <p:ph type="body" idx="1"/>
          </p:nvPr>
        </p:nvSpPr>
        <p:spPr>
          <a:xfrm>
            <a:off x="4191002" y="914400"/>
            <a:ext cx="4876798" cy="3124200"/>
          </a:xfrm>
        </p:spPr>
        <p:txBody>
          <a:bodyPr>
            <a:normAutofit fontScale="85000" lnSpcReduction="20000"/>
          </a:bodyPr>
          <a:lstStyle/>
          <a:p>
            <a:r>
              <a:rPr lang="en-US" dirty="0"/>
              <a:t>Bullying or harassment of any student or employee of a public K-12 educational institution is prohibited…“Bullying” includes cyberbullying and means systematically and chronically inflicting physical hurt or psychological distress on one or more students…</a:t>
            </a:r>
          </a:p>
        </p:txBody>
      </p:sp>
      <p:pic>
        <p:nvPicPr>
          <p:cNvPr id="6" name="Picture 3" descr="C:\Documents and Settings\flrea\Local Settings\Temporary Internet Files\Content.IE5\53OAU1L4\MC9002321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23737"/>
            <a:ext cx="3733800" cy="2542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Documents and Settings\flrea\Local Settings\Temporary Internet Files\Content.IE5\MM17WWIT\MC900101112[1].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6600" y="4243018"/>
            <a:ext cx="1905000" cy="17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0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Federal ACT!</a:t>
            </a:r>
            <a:br>
              <a:rPr lang="en-US" b="0" dirty="0"/>
            </a:br>
            <a:r>
              <a:rPr lang="en-US" sz="3600" b="0" dirty="0"/>
              <a:t>From the Civil Rights Act of 1964</a:t>
            </a:r>
          </a:p>
        </p:txBody>
      </p:sp>
      <p:sp>
        <p:nvSpPr>
          <p:cNvPr id="3" name="Text Placeholder 2"/>
          <p:cNvSpPr>
            <a:spLocks noGrp="1"/>
          </p:cNvSpPr>
          <p:nvPr>
            <p:ph type="body" idx="1"/>
          </p:nvPr>
        </p:nvSpPr>
        <p:spPr>
          <a:xfrm>
            <a:off x="4267200" y="1143000"/>
            <a:ext cx="4724398" cy="2667000"/>
          </a:xfrm>
        </p:spPr>
        <p:txBody>
          <a:bodyPr>
            <a:normAutofit fontScale="92500" lnSpcReduction="20000"/>
          </a:bodyPr>
          <a:lstStyle/>
          <a:p>
            <a:r>
              <a:rPr lang="en-US" dirty="0"/>
              <a:t>Title VII makes it illegal to discriminate against an employee or job applicant on the basis of his or her race, color, religion, national origin, or sex (including pregnancy).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04" y="1676400"/>
            <a:ext cx="3542896" cy="236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Documents and Settings\flrea\Local Settings\Temporary Internet Files\Content.IE5\JU6TBA2O\MC90043876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72" t="13774" b="11817"/>
          <a:stretch/>
        </p:blipFill>
        <p:spPr bwMode="auto">
          <a:xfrm>
            <a:off x="435546" y="4724400"/>
            <a:ext cx="1778442" cy="123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5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Local Ordinance! </a:t>
            </a:r>
          </a:p>
        </p:txBody>
      </p:sp>
      <p:sp>
        <p:nvSpPr>
          <p:cNvPr id="3" name="Text Placeholder 2"/>
          <p:cNvSpPr>
            <a:spLocks noGrp="1"/>
          </p:cNvSpPr>
          <p:nvPr>
            <p:ph type="body" idx="1"/>
          </p:nvPr>
        </p:nvSpPr>
        <p:spPr>
          <a:xfrm>
            <a:off x="3962400" y="990600"/>
            <a:ext cx="5029198" cy="2895600"/>
          </a:xfrm>
        </p:spPr>
        <p:txBody>
          <a:bodyPr>
            <a:normAutofit fontScale="92500" lnSpcReduction="20000"/>
          </a:bodyPr>
          <a:lstStyle/>
          <a:p>
            <a:r>
              <a:rPr lang="en-US" dirty="0"/>
              <a:t>The saggy pants law takes aim at anyone on city property wearing his or her pants two inches below their natural waist in a way that exposes their underwear or backside.</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07" r="24178"/>
          <a:stretch/>
        </p:blipFill>
        <p:spPr bwMode="auto">
          <a:xfrm rot="306303">
            <a:off x="951867" y="996005"/>
            <a:ext cx="1962029" cy="286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C:\Documents and Settings\flrea\Local Settings\Temporary Internet Files\Content.IE5\7XZTRG1O\MC9000367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5515" y="5295234"/>
            <a:ext cx="1848485" cy="141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Click the pic to see a Fact of Congress on how a bill becomes a law! </a:t>
            </a:r>
          </a:p>
        </p:txBody>
      </p:sp>
      <p:pic>
        <p:nvPicPr>
          <p:cNvPr id="4" name="Picture 3" descr="Screen Clippi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752600"/>
            <a:ext cx="6019800" cy="4170457"/>
          </a:xfrm>
          <a:prstGeom prst="rect">
            <a:avLst/>
          </a:prstGeom>
        </p:spPr>
      </p:pic>
      <p:sp>
        <p:nvSpPr>
          <p:cNvPr id="3" name="Rectangle 2"/>
          <p:cNvSpPr/>
          <p:nvPr/>
        </p:nvSpPr>
        <p:spPr>
          <a:xfrm>
            <a:off x="2649274" y="6096000"/>
            <a:ext cx="3921651" cy="369332"/>
          </a:xfrm>
          <a:prstGeom prst="rect">
            <a:avLst/>
          </a:prstGeom>
        </p:spPr>
        <p:txBody>
          <a:bodyPr wrap="none">
            <a:spAutoFit/>
          </a:bodyPr>
          <a:lstStyle/>
          <a:p>
            <a:r>
              <a:rPr lang="en-US" dirty="0">
                <a:latin typeface="Cambria" panose="02040503050406030204" pitchFamily="18" charset="0"/>
              </a:rPr>
              <a:t>(Provided by the Center on Congress) </a:t>
            </a:r>
            <a:endParaRPr lang="en-US" dirty="0"/>
          </a:p>
        </p:txBody>
      </p:sp>
    </p:spTree>
    <p:extLst>
      <p:ext uri="{BB962C8B-B14F-4D97-AF65-F5344CB8AC3E}">
        <p14:creationId xmlns:p14="http://schemas.microsoft.com/office/powerpoint/2010/main" val="42839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Click the pic for the Federalism Facts of Congress! </a:t>
            </a:r>
          </a:p>
        </p:txBody>
      </p:sp>
      <p:pic>
        <p:nvPicPr>
          <p:cNvPr id="4" name="Picture 3" descr="Screen Clippi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71851"/>
            <a:ext cx="6172200" cy="4276038"/>
          </a:xfrm>
          <a:prstGeom prst="rect">
            <a:avLst/>
          </a:prstGeom>
        </p:spPr>
      </p:pic>
      <p:sp>
        <p:nvSpPr>
          <p:cNvPr id="3" name="Rectangle 2"/>
          <p:cNvSpPr/>
          <p:nvPr/>
        </p:nvSpPr>
        <p:spPr>
          <a:xfrm>
            <a:off x="2611174" y="6096000"/>
            <a:ext cx="3921651" cy="369332"/>
          </a:xfrm>
          <a:prstGeom prst="rect">
            <a:avLst/>
          </a:prstGeom>
        </p:spPr>
        <p:txBody>
          <a:bodyPr wrap="none">
            <a:spAutoFit/>
          </a:bodyPr>
          <a:lstStyle/>
          <a:p>
            <a:r>
              <a:rPr lang="en-US" dirty="0">
                <a:latin typeface="Cambria" panose="02040503050406030204" pitchFamily="18" charset="0"/>
              </a:rPr>
              <a:t>(Provided by the Center on Congress) </a:t>
            </a:r>
            <a:endParaRPr lang="en-US" dirty="0"/>
          </a:p>
        </p:txBody>
      </p:sp>
    </p:spTree>
    <p:extLst>
      <p:ext uri="{BB962C8B-B14F-4D97-AF65-F5344CB8AC3E}">
        <p14:creationId xmlns:p14="http://schemas.microsoft.com/office/powerpoint/2010/main" val="139978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 Bill Becomes a Law on the Federal Level </a:t>
            </a:r>
          </a:p>
        </p:txBody>
      </p:sp>
      <p:pic>
        <p:nvPicPr>
          <p:cNvPr id="3" name="Picture 2" descr="MC90044152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28" y="1574876"/>
            <a:ext cx="763905" cy="79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
        <p:nvSpPr>
          <p:cNvPr id="4" name="Text Box 6"/>
          <p:cNvSpPr txBox="1">
            <a:spLocks noChangeArrowheads="1"/>
          </p:cNvSpPr>
          <p:nvPr/>
        </p:nvSpPr>
        <p:spPr bwMode="auto">
          <a:xfrm>
            <a:off x="123190" y="2480674"/>
            <a:ext cx="1858010" cy="1522855"/>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800" b="1" dirty="0">
                <a:effectLst/>
                <a:latin typeface="Arial"/>
                <a:ea typeface="Calibri"/>
                <a:cs typeface="Times New Roman"/>
              </a:rPr>
              <a:t>Bill Proposed </a:t>
            </a:r>
            <a:endParaRPr lang="en-US" sz="1200" dirty="0">
              <a:effectLst/>
              <a:latin typeface="Times New Roman"/>
              <a:ea typeface="Calibri"/>
              <a:cs typeface="Times New Roman"/>
            </a:endParaRPr>
          </a:p>
          <a:p>
            <a:pPr algn="ctr">
              <a:spcAft>
                <a:spcPts val="1000"/>
              </a:spcAft>
            </a:pPr>
            <a:r>
              <a:rPr lang="en-US" sz="1200" b="1" dirty="0">
                <a:effectLst/>
                <a:latin typeface="Arial"/>
                <a:ea typeface="Calibri"/>
                <a:cs typeface="Times New Roman"/>
              </a:rPr>
              <a:t>From citizen, </a:t>
            </a:r>
            <a:r>
              <a:rPr lang="en-US" sz="1200" b="1" dirty="0">
                <a:latin typeface="Arial"/>
                <a:ea typeface="Calibri"/>
                <a:cs typeface="Times New Roman"/>
              </a:rPr>
              <a:t>group (like a special interest group) </a:t>
            </a:r>
            <a:r>
              <a:rPr lang="en-US" sz="1200" b="1" dirty="0">
                <a:effectLst/>
                <a:latin typeface="Arial"/>
                <a:ea typeface="Calibri"/>
                <a:cs typeface="Times New Roman"/>
              </a:rPr>
              <a:t>or legislator. A sponsor and supporters introduce the bill   </a:t>
            </a:r>
            <a:endParaRPr lang="en-US" sz="12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a:t>
            </a:r>
            <a:endParaRPr lang="en-US" sz="1200" dirty="0">
              <a:effectLst/>
              <a:latin typeface="Times New Roman"/>
              <a:ea typeface="Calibri"/>
              <a:cs typeface="Times New Roman"/>
            </a:endParaRPr>
          </a:p>
        </p:txBody>
      </p:sp>
      <p:sp>
        <p:nvSpPr>
          <p:cNvPr id="6" name="Text Box 15"/>
          <p:cNvSpPr txBox="1">
            <a:spLocks noChangeArrowheads="1"/>
          </p:cNvSpPr>
          <p:nvPr/>
        </p:nvSpPr>
        <p:spPr bwMode="auto">
          <a:xfrm>
            <a:off x="123190" y="5288915"/>
            <a:ext cx="1858010" cy="1303655"/>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400" b="1" dirty="0">
                <a:effectLst/>
                <a:latin typeface="Arial"/>
                <a:ea typeface="Calibri"/>
                <a:cs typeface="Times New Roman"/>
              </a:rPr>
              <a:t>The Bill is Debated</a:t>
            </a:r>
            <a:endParaRPr lang="en-US" sz="1200" dirty="0">
              <a:effectLst/>
              <a:latin typeface="Times New Roman"/>
              <a:ea typeface="Calibri"/>
              <a:cs typeface="Times New Roman"/>
            </a:endParaRPr>
          </a:p>
          <a:p>
            <a:pPr algn="ctr">
              <a:spcAft>
                <a:spcPts val="1000"/>
              </a:spcAft>
            </a:pPr>
            <a:r>
              <a:rPr lang="en-US" sz="1200" dirty="0"/>
              <a:t>Representatives discuss the bill and explain why they agree or disagree with it</a:t>
            </a:r>
            <a:endParaRPr lang="en-US" sz="1200" dirty="0">
              <a:effectLst/>
              <a:latin typeface="Times New Roman"/>
              <a:ea typeface="Calibri"/>
              <a:cs typeface="Times New Roman"/>
            </a:endParaRPr>
          </a:p>
        </p:txBody>
      </p:sp>
      <p:sp>
        <p:nvSpPr>
          <p:cNvPr id="7" name="Text Box 18"/>
          <p:cNvSpPr txBox="1">
            <a:spLocks noChangeArrowheads="1"/>
          </p:cNvSpPr>
          <p:nvPr/>
        </p:nvSpPr>
        <p:spPr bwMode="auto">
          <a:xfrm>
            <a:off x="2362200" y="5176521"/>
            <a:ext cx="2155766" cy="155067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algn="ctr">
              <a:spcAft>
                <a:spcPts val="1000"/>
              </a:spcAft>
            </a:pPr>
            <a:r>
              <a:rPr lang="en-US" sz="1400" b="1" dirty="0">
                <a:latin typeface="Arial"/>
                <a:ea typeface="Calibri"/>
                <a:cs typeface="Times New Roman"/>
              </a:rPr>
              <a:t>The Bill is Voted On </a:t>
            </a:r>
            <a:endParaRPr lang="en-US" sz="1200" dirty="0">
              <a:latin typeface="Times New Roman"/>
              <a:ea typeface="Calibri"/>
              <a:cs typeface="Times New Roman"/>
            </a:endParaRPr>
          </a:p>
          <a:p>
            <a:pPr algn="ctr">
              <a:spcAft>
                <a:spcPts val="1000"/>
              </a:spcAft>
            </a:pPr>
            <a:r>
              <a:rPr lang="en-US" sz="1100" dirty="0"/>
              <a:t>If a majority of the Representatives say or select yes, the bill passes in the U.S. House of Representatives. The bill is then certified by the Clerk of the House and delivered to the U.S. Senate.</a:t>
            </a:r>
            <a:endParaRPr lang="en-US" sz="1200" dirty="0">
              <a:effectLst/>
              <a:latin typeface="Times New Roman"/>
              <a:ea typeface="Calibri"/>
              <a:cs typeface="Times New Roman"/>
            </a:endParaRPr>
          </a:p>
        </p:txBody>
      </p:sp>
      <p:sp>
        <p:nvSpPr>
          <p:cNvPr id="8" name="Text Box 19"/>
          <p:cNvSpPr txBox="1">
            <a:spLocks noChangeArrowheads="1"/>
          </p:cNvSpPr>
          <p:nvPr/>
        </p:nvSpPr>
        <p:spPr bwMode="auto">
          <a:xfrm>
            <a:off x="4693762" y="5207635"/>
            <a:ext cx="2265838" cy="1519556"/>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400" b="1" dirty="0">
                <a:effectLst/>
                <a:latin typeface="Arial"/>
                <a:ea typeface="Calibri"/>
                <a:cs typeface="Times New Roman"/>
              </a:rPr>
              <a:t>The Bill is Referred to the Senate </a:t>
            </a:r>
            <a:endParaRPr lang="en-US" sz="1200" dirty="0">
              <a:effectLst/>
              <a:latin typeface="Times New Roman"/>
              <a:ea typeface="Calibri"/>
              <a:cs typeface="Times New Roman"/>
            </a:endParaRPr>
          </a:p>
          <a:p>
            <a:r>
              <a:rPr lang="en-US" sz="1100" dirty="0"/>
              <a:t>The bill is discussed in a Senate committee and then reported to the Senate floor to be voted on. Senators vote by voice (“yea” or “nay”). </a:t>
            </a:r>
          </a:p>
        </p:txBody>
      </p:sp>
      <p:sp>
        <p:nvSpPr>
          <p:cNvPr id="9" name="Text Box 20"/>
          <p:cNvSpPr txBox="1">
            <a:spLocks noChangeArrowheads="1"/>
          </p:cNvSpPr>
          <p:nvPr/>
        </p:nvSpPr>
        <p:spPr bwMode="auto">
          <a:xfrm>
            <a:off x="7132955" y="5288914"/>
            <a:ext cx="1858645" cy="1303655"/>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800" b="1" dirty="0">
                <a:effectLst/>
                <a:latin typeface="Arial"/>
                <a:ea typeface="Calibri"/>
                <a:cs typeface="Times New Roman"/>
              </a:rPr>
              <a:t>Bill is Sent to the President </a:t>
            </a:r>
            <a:endParaRPr lang="en-US" sz="12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If the President does not veto the bill, the bill becomes law.</a:t>
            </a:r>
            <a:endParaRPr lang="en-US" sz="1200" dirty="0">
              <a:effectLst/>
              <a:latin typeface="Times New Roman"/>
              <a:ea typeface="Calibri"/>
              <a:cs typeface="Times New Roman"/>
            </a:endParaRPr>
          </a:p>
        </p:txBody>
      </p:sp>
      <p:pic>
        <p:nvPicPr>
          <p:cNvPr id="12" name="Picture 11" descr="MC900431893[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8923" y="1665605"/>
            <a:ext cx="844550" cy="775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3" name="Picture 12" descr="MC900351700[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8443" y="4358005"/>
            <a:ext cx="744855" cy="849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4" name="Picture 13" descr="MC900233020[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249" y="4288156"/>
            <a:ext cx="80772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5" name="Picture 14" descr="MC900339246[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33726" y="4324351"/>
            <a:ext cx="782955" cy="789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cxnSp>
        <p:nvCxnSpPr>
          <p:cNvPr id="16" name="Line 24"/>
          <p:cNvCxnSpPr/>
          <p:nvPr/>
        </p:nvCxnSpPr>
        <p:spPr bwMode="auto">
          <a:xfrm>
            <a:off x="1767633" y="1979161"/>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Line 24"/>
          <p:cNvCxnSpPr/>
          <p:nvPr/>
        </p:nvCxnSpPr>
        <p:spPr bwMode="auto">
          <a:xfrm>
            <a:off x="6621780" y="2139344"/>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24"/>
          <p:cNvCxnSpPr/>
          <p:nvPr/>
        </p:nvCxnSpPr>
        <p:spPr bwMode="auto">
          <a:xfrm flipH="1">
            <a:off x="1981200" y="3649056"/>
            <a:ext cx="5425123" cy="708949"/>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24"/>
          <p:cNvCxnSpPr/>
          <p:nvPr/>
        </p:nvCxnSpPr>
        <p:spPr bwMode="auto">
          <a:xfrm>
            <a:off x="4256981" y="5004375"/>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24"/>
          <p:cNvCxnSpPr/>
          <p:nvPr/>
        </p:nvCxnSpPr>
        <p:spPr bwMode="auto">
          <a:xfrm>
            <a:off x="6547715" y="5004375"/>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12"/>
          <p:cNvSpPr txBox="1">
            <a:spLocks noChangeArrowheads="1"/>
          </p:cNvSpPr>
          <p:nvPr/>
        </p:nvSpPr>
        <p:spPr bwMode="auto">
          <a:xfrm>
            <a:off x="4821555" y="2518410"/>
            <a:ext cx="1858645" cy="1189355"/>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algn="ctr">
              <a:spcAft>
                <a:spcPts val="1000"/>
              </a:spcAft>
            </a:pPr>
            <a:r>
              <a:rPr lang="en-US" sz="1400" b="1" dirty="0">
                <a:latin typeface="Arial"/>
                <a:ea typeface="Calibri"/>
                <a:cs typeface="Times New Roman"/>
              </a:rPr>
              <a:t>Bill Goes to Committee</a:t>
            </a:r>
          </a:p>
          <a:p>
            <a:pPr marL="0" marR="0" algn="ctr">
              <a:spcBef>
                <a:spcPts val="0"/>
              </a:spcBef>
              <a:spcAft>
                <a:spcPts val="1000"/>
              </a:spcAft>
            </a:pPr>
            <a:r>
              <a:rPr lang="en-US" sz="1000" dirty="0">
                <a:effectLst/>
                <a:latin typeface="Arial"/>
                <a:ea typeface="Calibri"/>
                <a:cs typeface="Times New Roman"/>
              </a:rPr>
              <a:t>Bill is reviewed, researched, and voted on. If it passes, it is sent to the House floor. </a:t>
            </a:r>
            <a:endParaRPr lang="en-US" sz="1200" dirty="0">
              <a:effectLst/>
              <a:latin typeface="Times New Roman"/>
              <a:ea typeface="Calibri"/>
              <a:cs typeface="Times New Roman"/>
            </a:endParaRPr>
          </a:p>
        </p:txBody>
      </p:sp>
      <p:pic>
        <p:nvPicPr>
          <p:cNvPr id="23" name="Picture 22" descr="j0233018"/>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6380" y="1612265"/>
            <a:ext cx="775970" cy="79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cxnSp>
        <p:nvCxnSpPr>
          <p:cNvPr id="25" name="Line 24"/>
          <p:cNvCxnSpPr/>
          <p:nvPr/>
        </p:nvCxnSpPr>
        <p:spPr bwMode="auto">
          <a:xfrm>
            <a:off x="4145915" y="1971116"/>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14"/>
          <p:cNvSpPr txBox="1">
            <a:spLocks noChangeArrowheads="1"/>
          </p:cNvSpPr>
          <p:nvPr/>
        </p:nvSpPr>
        <p:spPr bwMode="auto">
          <a:xfrm>
            <a:off x="7110729" y="2515310"/>
            <a:ext cx="1858010" cy="1370889"/>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400" b="1" dirty="0">
                <a:effectLst/>
                <a:latin typeface="Arial"/>
                <a:ea typeface="Calibri"/>
                <a:cs typeface="Times New Roman"/>
              </a:rPr>
              <a:t>Bill is reported</a:t>
            </a:r>
          </a:p>
          <a:p>
            <a:pPr marL="0" marR="0" algn="ctr">
              <a:spcBef>
                <a:spcPts val="0"/>
              </a:spcBef>
              <a:spcAft>
                <a:spcPts val="1000"/>
              </a:spcAft>
            </a:pPr>
            <a:r>
              <a:rPr lang="en-US" sz="1100" dirty="0">
                <a:effectLst/>
                <a:latin typeface="Arial"/>
                <a:ea typeface="Calibri"/>
                <a:cs typeface="Times New Roman"/>
              </a:rPr>
              <a:t>The bill is </a:t>
            </a:r>
            <a:r>
              <a:rPr lang="en-US" sz="1100" dirty="0">
                <a:latin typeface="Arial"/>
                <a:ea typeface="Calibri"/>
                <a:cs typeface="Times New Roman"/>
              </a:rPr>
              <a:t>sent back to the House and is ready to be debated by the U.S. House of Representatives</a:t>
            </a:r>
            <a:r>
              <a:rPr lang="en-US" sz="1100" dirty="0">
                <a:effectLst/>
                <a:latin typeface="Arial"/>
                <a:ea typeface="Calibri"/>
                <a:cs typeface="Times New Roman"/>
              </a:rPr>
              <a:t>.</a:t>
            </a:r>
            <a:endParaRPr lang="en-US" sz="1200" dirty="0">
              <a:effectLst/>
              <a:latin typeface="Times New Roman"/>
              <a:ea typeface="Calibri"/>
              <a:cs typeface="Times New Roman"/>
            </a:endParaRPr>
          </a:p>
        </p:txBody>
      </p:sp>
      <p:pic>
        <p:nvPicPr>
          <p:cNvPr id="29" name="Picture 28" descr="MC900149508[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99349" y="1611071"/>
            <a:ext cx="1125855" cy="78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Text Box 7"/>
          <p:cNvSpPr txBox="1">
            <a:spLocks noChangeArrowheads="1"/>
          </p:cNvSpPr>
          <p:nvPr/>
        </p:nvSpPr>
        <p:spPr bwMode="auto">
          <a:xfrm>
            <a:off x="2332990" y="2438400"/>
            <a:ext cx="1858010" cy="144780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600" b="1" dirty="0">
                <a:effectLst/>
                <a:latin typeface="Arial"/>
                <a:ea typeface="Calibri"/>
                <a:cs typeface="Times New Roman"/>
              </a:rPr>
              <a:t>Bill Introduced </a:t>
            </a:r>
            <a:endParaRPr lang="en-US" sz="11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The Bill is placed in the hopper on the clerk’s desk and is assigned a number. The bill is then sent to the appropriate committee. </a:t>
            </a:r>
            <a:endParaRPr lang="en-US" sz="1200" dirty="0">
              <a:effectLst/>
              <a:latin typeface="Times New Roman"/>
              <a:ea typeface="Calibri"/>
              <a:cs typeface="Times New Roman"/>
            </a:endParaRPr>
          </a:p>
        </p:txBody>
      </p:sp>
      <p:cxnSp>
        <p:nvCxnSpPr>
          <p:cNvPr id="32" name="Line 24"/>
          <p:cNvCxnSpPr/>
          <p:nvPr/>
        </p:nvCxnSpPr>
        <p:spPr bwMode="auto">
          <a:xfrm>
            <a:off x="1915160" y="5029200"/>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Box 23"/>
          <p:cNvSpPr txBox="1"/>
          <p:nvPr/>
        </p:nvSpPr>
        <p:spPr>
          <a:xfrm>
            <a:off x="6270400" y="3962400"/>
            <a:ext cx="1476631" cy="584775"/>
          </a:xfrm>
          <a:prstGeom prst="rect">
            <a:avLst/>
          </a:prstGeom>
          <a:noFill/>
        </p:spPr>
        <p:txBody>
          <a:bodyPr wrap="square" rtlCol="0">
            <a:spAutoFit/>
          </a:bodyPr>
          <a:lstStyle/>
          <a:p>
            <a:r>
              <a:rPr lang="en-US" sz="1600" dirty="0"/>
              <a:t>Once the bills are identical…</a:t>
            </a:r>
          </a:p>
        </p:txBody>
      </p:sp>
      <p:sp>
        <p:nvSpPr>
          <p:cNvPr id="5" name="TextBox 4"/>
          <p:cNvSpPr txBox="1"/>
          <p:nvPr/>
        </p:nvSpPr>
        <p:spPr>
          <a:xfrm>
            <a:off x="4794691" y="4604533"/>
            <a:ext cx="2063980" cy="461665"/>
          </a:xfrm>
          <a:prstGeom prst="rect">
            <a:avLst/>
          </a:prstGeom>
          <a:noFill/>
        </p:spPr>
        <p:txBody>
          <a:bodyPr wrap="square" rtlCol="0">
            <a:spAutoFit/>
          </a:bodyPr>
          <a:lstStyle/>
          <a:p>
            <a:pPr algn="ctr"/>
            <a:r>
              <a:rPr lang="en-US" sz="2400" dirty="0">
                <a:latin typeface="Cooper Black" panose="0208090404030B020404" pitchFamily="18" charset="0"/>
              </a:rPr>
              <a:t>Yea!</a:t>
            </a:r>
            <a:r>
              <a:rPr lang="en-US" sz="2400" dirty="0"/>
              <a:t> </a:t>
            </a:r>
            <a:r>
              <a:rPr lang="en-US" sz="2400" dirty="0">
                <a:latin typeface="Bernard MT Condensed" panose="02050806060905020404" pitchFamily="18" charset="0"/>
              </a:rPr>
              <a:t>Nay!</a:t>
            </a:r>
          </a:p>
        </p:txBody>
      </p:sp>
      <p:pic>
        <p:nvPicPr>
          <p:cNvPr id="19" name="Picture 18"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36880" y="4649147"/>
            <a:ext cx="1331874" cy="417051"/>
          </a:xfrm>
          <a:prstGeom prst="rect">
            <a:avLst/>
          </a:prstGeom>
        </p:spPr>
      </p:pic>
    </p:spTree>
    <p:extLst>
      <p:ext uri="{BB962C8B-B14F-4D97-AF65-F5344CB8AC3E}">
        <p14:creationId xmlns:p14="http://schemas.microsoft.com/office/powerpoint/2010/main" val="36630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2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par>
                                <p:cTn id="63" presetID="22" presetClass="entr" presetSubtype="8"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left)">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par>
                                <p:cTn id="74" presetID="22" presetClass="entr" presetSubtype="8" fill="hold"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animBg="1"/>
      <p:bldP spid="28" grpId="0" animBg="1"/>
      <p:bldP spid="30"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Mouse, Senate Mouse </a:t>
            </a:r>
          </a:p>
        </p:txBody>
      </p:sp>
      <p:pic>
        <p:nvPicPr>
          <p:cNvPr id="3" name="Picture 2" descr="Screen Clippin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524000"/>
            <a:ext cx="6724650" cy="4468913"/>
          </a:xfrm>
          <a:prstGeom prst="rect">
            <a:avLst/>
          </a:prstGeom>
        </p:spPr>
      </p:pic>
      <p:sp>
        <p:nvSpPr>
          <p:cNvPr id="4" name="TextBox 3"/>
          <p:cNvSpPr txBox="1"/>
          <p:nvPr/>
        </p:nvSpPr>
        <p:spPr>
          <a:xfrm>
            <a:off x="990600" y="5992913"/>
            <a:ext cx="7086600" cy="646331"/>
          </a:xfrm>
          <a:prstGeom prst="rect">
            <a:avLst/>
          </a:prstGeom>
          <a:noFill/>
        </p:spPr>
        <p:txBody>
          <a:bodyPr wrap="square" rtlCol="0">
            <a:spAutoFit/>
          </a:bodyPr>
          <a:lstStyle/>
          <a:p>
            <a:pPr algn="ctr"/>
            <a:r>
              <a:rPr lang="en-US" dirty="0">
                <a:latin typeface="Cambria" panose="02040503050406030204" pitchFamily="18" charset="0"/>
              </a:rPr>
              <a:t>Click the photo to be directed to House Mouse Senate Mouse on Democracy Kids! (Provided by the Center on Congress) </a:t>
            </a:r>
          </a:p>
        </p:txBody>
      </p:sp>
    </p:spTree>
    <p:extLst>
      <p:ext uri="{BB962C8B-B14F-4D97-AF65-F5344CB8AC3E}">
        <p14:creationId xmlns:p14="http://schemas.microsoft.com/office/powerpoint/2010/main" val="286779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a Law is Made in Florida</a:t>
            </a:r>
          </a:p>
        </p:txBody>
      </p:sp>
      <p:pic>
        <p:nvPicPr>
          <p:cNvPr id="3" name="Picture 2" descr="MC90044152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428" y="1574876"/>
            <a:ext cx="763905" cy="79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
        <p:nvSpPr>
          <p:cNvPr id="4" name="Text Box 6"/>
          <p:cNvSpPr txBox="1">
            <a:spLocks noChangeArrowheads="1"/>
          </p:cNvSpPr>
          <p:nvPr/>
        </p:nvSpPr>
        <p:spPr bwMode="auto">
          <a:xfrm>
            <a:off x="123190" y="2480675"/>
            <a:ext cx="1858010" cy="113284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800" b="1" dirty="0">
                <a:effectLst/>
                <a:latin typeface="Arial"/>
                <a:ea typeface="Calibri"/>
                <a:cs typeface="Times New Roman"/>
              </a:rPr>
              <a:t>IDEA</a:t>
            </a:r>
            <a:endParaRPr lang="en-US" sz="1200" dirty="0">
              <a:effectLst/>
              <a:latin typeface="Times New Roman"/>
              <a:ea typeface="Calibri"/>
              <a:cs typeface="Times New Roman"/>
            </a:endParaRPr>
          </a:p>
          <a:p>
            <a:pPr marL="0" marR="0" algn="ctr">
              <a:spcBef>
                <a:spcPts val="0"/>
              </a:spcBef>
              <a:spcAft>
                <a:spcPts val="1000"/>
              </a:spcAft>
            </a:pPr>
            <a:r>
              <a:rPr lang="en-US" sz="1200" b="1" dirty="0">
                <a:effectLst/>
                <a:latin typeface="Arial"/>
                <a:ea typeface="Calibri"/>
                <a:cs typeface="Times New Roman"/>
              </a:rPr>
              <a:t>From citizen, group (like a special interest group) or legislator  </a:t>
            </a:r>
            <a:endParaRPr lang="en-US" sz="12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a:t>
            </a:r>
            <a:endParaRPr lang="en-US" sz="1200" dirty="0">
              <a:effectLst/>
              <a:latin typeface="Times New Roman"/>
              <a:ea typeface="Calibri"/>
              <a:cs typeface="Times New Roman"/>
            </a:endParaRPr>
          </a:p>
        </p:txBody>
      </p:sp>
      <p:sp>
        <p:nvSpPr>
          <p:cNvPr id="6" name="Text Box 15"/>
          <p:cNvSpPr txBox="1">
            <a:spLocks noChangeArrowheads="1"/>
          </p:cNvSpPr>
          <p:nvPr/>
        </p:nvSpPr>
        <p:spPr bwMode="auto">
          <a:xfrm>
            <a:off x="120950" y="5288915"/>
            <a:ext cx="1858010" cy="1303655"/>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400" b="1" dirty="0">
                <a:effectLst/>
                <a:latin typeface="Arial"/>
                <a:ea typeface="Calibri"/>
                <a:cs typeface="Times New Roman"/>
              </a:rPr>
              <a:t>Sent to Senate for Action</a:t>
            </a:r>
            <a:endParaRPr lang="en-US" sz="12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Same process as original Chamber (the House)</a:t>
            </a:r>
            <a:r>
              <a:rPr lang="en-US" sz="1200" dirty="0">
                <a:latin typeface="Arial"/>
                <a:ea typeface="Calibri"/>
                <a:cs typeface="Times New Roman"/>
              </a:rPr>
              <a:t> – committees, readings, and vote. </a:t>
            </a:r>
            <a:endParaRPr lang="en-US" sz="1200" dirty="0">
              <a:effectLst/>
              <a:latin typeface="Times New Roman"/>
              <a:ea typeface="Calibri"/>
              <a:cs typeface="Times New Roman"/>
            </a:endParaRPr>
          </a:p>
        </p:txBody>
      </p:sp>
      <p:sp>
        <p:nvSpPr>
          <p:cNvPr id="7" name="Text Box 18"/>
          <p:cNvSpPr txBox="1">
            <a:spLocks noChangeArrowheads="1"/>
          </p:cNvSpPr>
          <p:nvPr/>
        </p:nvSpPr>
        <p:spPr bwMode="auto">
          <a:xfrm>
            <a:off x="2439035" y="5307330"/>
            <a:ext cx="1980565" cy="124587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200" b="1" dirty="0">
                <a:effectLst/>
                <a:latin typeface="Arial"/>
                <a:ea typeface="Calibri"/>
                <a:cs typeface="Times New Roman"/>
              </a:rPr>
              <a:t>GOVERNOR CONSIDERATION</a:t>
            </a:r>
            <a:endParaRPr lang="en-US" sz="1200" dirty="0">
              <a:effectLst/>
              <a:latin typeface="Times New Roman"/>
              <a:ea typeface="Calibri"/>
              <a:cs typeface="Times New Roman"/>
            </a:endParaRPr>
          </a:p>
          <a:p>
            <a:pPr marL="0" marR="0" algn="ctr">
              <a:spcBef>
                <a:spcPts val="0"/>
              </a:spcBef>
              <a:spcAft>
                <a:spcPts val="1000"/>
              </a:spcAft>
            </a:pPr>
            <a:r>
              <a:rPr lang="en-US" sz="1100" dirty="0">
                <a:effectLst/>
                <a:latin typeface="Arial"/>
                <a:ea typeface="Calibri"/>
                <a:cs typeface="Times New Roman"/>
              </a:rPr>
              <a:t>Governor can sign the bill into law, allow the bill to become law without signing, or veto the bill.</a:t>
            </a:r>
            <a:endParaRPr lang="en-US" sz="1200" dirty="0">
              <a:effectLst/>
              <a:latin typeface="Times New Roman"/>
              <a:ea typeface="Calibri"/>
              <a:cs typeface="Times New Roman"/>
            </a:endParaRPr>
          </a:p>
        </p:txBody>
      </p:sp>
      <p:sp>
        <p:nvSpPr>
          <p:cNvPr id="8" name="Text Box 19"/>
          <p:cNvSpPr txBox="1">
            <a:spLocks noChangeArrowheads="1"/>
          </p:cNvSpPr>
          <p:nvPr/>
        </p:nvSpPr>
        <p:spPr bwMode="auto">
          <a:xfrm>
            <a:off x="4923155" y="5307330"/>
            <a:ext cx="1858645" cy="124587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400" b="1" dirty="0">
                <a:effectLst/>
                <a:latin typeface="Arial"/>
                <a:ea typeface="Calibri"/>
                <a:cs typeface="Times New Roman"/>
              </a:rPr>
              <a:t>GOVERNOR FINAL ACTIONS</a:t>
            </a:r>
            <a:endParaRPr lang="en-US" sz="1200" dirty="0">
              <a:effectLst/>
              <a:latin typeface="Times New Roman"/>
              <a:ea typeface="Calibri"/>
              <a:cs typeface="Times New Roman"/>
            </a:endParaRPr>
          </a:p>
          <a:p>
            <a:pPr marL="0" marR="0" algn="ctr">
              <a:spcBef>
                <a:spcPts val="0"/>
              </a:spcBef>
              <a:spcAft>
                <a:spcPts val="1000"/>
              </a:spcAft>
            </a:pPr>
            <a:r>
              <a:rPr lang="en-US" sz="1100" dirty="0">
                <a:effectLst/>
                <a:latin typeface="Arial"/>
                <a:ea typeface="Calibri"/>
                <a:cs typeface="Times New Roman"/>
              </a:rPr>
              <a:t>If the Governor vetoes the bill, the Legislature may override his/her veto by a 2/3 vote.</a:t>
            </a:r>
            <a:endParaRPr lang="en-US" sz="1200" dirty="0">
              <a:effectLst/>
              <a:latin typeface="Times New Roman"/>
              <a:ea typeface="Calibri"/>
              <a:cs typeface="Times New Roman"/>
            </a:endParaRPr>
          </a:p>
        </p:txBody>
      </p:sp>
      <p:sp>
        <p:nvSpPr>
          <p:cNvPr id="9" name="Text Box 20"/>
          <p:cNvSpPr txBox="1">
            <a:spLocks noChangeArrowheads="1"/>
          </p:cNvSpPr>
          <p:nvPr/>
        </p:nvSpPr>
        <p:spPr bwMode="auto">
          <a:xfrm>
            <a:off x="7132955" y="5288915"/>
            <a:ext cx="1858645" cy="124587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800" b="1" dirty="0">
                <a:effectLst/>
                <a:latin typeface="Arial"/>
                <a:ea typeface="Calibri"/>
                <a:cs typeface="Times New Roman"/>
              </a:rPr>
              <a:t>LAW</a:t>
            </a:r>
            <a:endParaRPr lang="en-US" sz="12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If the Governor does not veto the bill, the bill becomes law.</a:t>
            </a:r>
            <a:endParaRPr lang="en-US" sz="1200" dirty="0">
              <a:effectLst/>
              <a:latin typeface="Times New Roman"/>
              <a:ea typeface="Calibri"/>
              <a:cs typeface="Times New Roman"/>
            </a:endParaRPr>
          </a:p>
        </p:txBody>
      </p:sp>
      <p:pic>
        <p:nvPicPr>
          <p:cNvPr id="11" name="Picture 10" descr="MC900150563[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108" y="4358005"/>
            <a:ext cx="721360" cy="849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2" name="Picture 11" descr="MC900431893[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8923" y="1665605"/>
            <a:ext cx="844550" cy="775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3" name="Picture 12" descr="MC900351700[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5555" y="4402455"/>
            <a:ext cx="744855" cy="849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4" name="Picture 13" descr="MC900233020[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249" y="4288156"/>
            <a:ext cx="80772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pic>
        <p:nvPicPr>
          <p:cNvPr id="15" name="Picture 14" descr="MC900339246[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4401185"/>
            <a:ext cx="782955" cy="789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cxnSp>
        <p:nvCxnSpPr>
          <p:cNvPr id="16" name="Line 24"/>
          <p:cNvCxnSpPr/>
          <p:nvPr/>
        </p:nvCxnSpPr>
        <p:spPr bwMode="auto">
          <a:xfrm>
            <a:off x="1767633" y="1979161"/>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7" name="Line 24"/>
          <p:cNvCxnSpPr/>
          <p:nvPr/>
        </p:nvCxnSpPr>
        <p:spPr bwMode="auto">
          <a:xfrm>
            <a:off x="6621780" y="2139344"/>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Line 24"/>
          <p:cNvCxnSpPr/>
          <p:nvPr/>
        </p:nvCxnSpPr>
        <p:spPr bwMode="auto">
          <a:xfrm flipH="1">
            <a:off x="1981200" y="3649056"/>
            <a:ext cx="5425123" cy="708949"/>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 name="Line 24"/>
          <p:cNvCxnSpPr/>
          <p:nvPr/>
        </p:nvCxnSpPr>
        <p:spPr bwMode="auto">
          <a:xfrm>
            <a:off x="4256981" y="5004375"/>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 name="Line 24"/>
          <p:cNvCxnSpPr/>
          <p:nvPr/>
        </p:nvCxnSpPr>
        <p:spPr bwMode="auto">
          <a:xfrm>
            <a:off x="6547715" y="5004375"/>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12"/>
          <p:cNvSpPr txBox="1">
            <a:spLocks noChangeArrowheads="1"/>
          </p:cNvSpPr>
          <p:nvPr/>
        </p:nvSpPr>
        <p:spPr bwMode="auto">
          <a:xfrm>
            <a:off x="4821555" y="2518410"/>
            <a:ext cx="1858645" cy="1189355"/>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1400" b="1" dirty="0">
                <a:effectLst/>
                <a:latin typeface="Arial"/>
                <a:ea typeface="Calibri"/>
                <a:cs typeface="Times New Roman"/>
              </a:rPr>
              <a:t>COMMITTEE ASSIGNMENT</a:t>
            </a:r>
            <a:endParaRPr lang="en-US" sz="1200" dirty="0">
              <a:effectLst/>
              <a:latin typeface="Times New Roman"/>
              <a:ea typeface="Calibri"/>
              <a:cs typeface="Times New Roman"/>
            </a:endParaRPr>
          </a:p>
          <a:p>
            <a:pPr marL="0" marR="0" algn="ctr">
              <a:spcBef>
                <a:spcPts val="0"/>
              </a:spcBef>
              <a:spcAft>
                <a:spcPts val="0"/>
              </a:spcAft>
            </a:pPr>
            <a:r>
              <a:rPr lang="en-US" sz="1400" b="1" dirty="0">
                <a:effectLst/>
                <a:latin typeface="Arial"/>
                <a:ea typeface="Calibri"/>
                <a:cs typeface="Times New Roman"/>
              </a:rPr>
              <a:t>/MEETING</a:t>
            </a:r>
            <a:endParaRPr lang="en-US" sz="1200" dirty="0">
              <a:effectLst/>
              <a:latin typeface="Times New Roman"/>
              <a:ea typeface="Calibri"/>
              <a:cs typeface="Times New Roman"/>
            </a:endParaRPr>
          </a:p>
          <a:p>
            <a:pPr marL="0" marR="0" algn="ctr">
              <a:spcBef>
                <a:spcPts val="0"/>
              </a:spcBef>
              <a:spcAft>
                <a:spcPts val="1000"/>
              </a:spcAft>
            </a:pPr>
            <a:r>
              <a:rPr lang="en-US" sz="1000" dirty="0">
                <a:effectLst/>
                <a:latin typeface="Arial"/>
                <a:ea typeface="Calibri"/>
                <a:cs typeface="Times New Roman"/>
              </a:rPr>
              <a:t>Bill is reviewed, voted on, and can be placed on calendar or allowed to die in committee. </a:t>
            </a:r>
            <a:endParaRPr lang="en-US" sz="1200" dirty="0">
              <a:effectLst/>
              <a:latin typeface="Times New Roman"/>
              <a:ea typeface="Calibri"/>
              <a:cs typeface="Times New Roman"/>
            </a:endParaRPr>
          </a:p>
        </p:txBody>
      </p:sp>
      <p:pic>
        <p:nvPicPr>
          <p:cNvPr id="23" name="Picture 22" descr="j02330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26380" y="1612265"/>
            <a:ext cx="775970" cy="79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cxnSp>
        <p:nvCxnSpPr>
          <p:cNvPr id="25" name="Line 24"/>
          <p:cNvCxnSpPr/>
          <p:nvPr/>
        </p:nvCxnSpPr>
        <p:spPr bwMode="auto">
          <a:xfrm>
            <a:off x="4145915" y="1971116"/>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14"/>
          <p:cNvSpPr txBox="1">
            <a:spLocks noChangeArrowheads="1"/>
          </p:cNvSpPr>
          <p:nvPr/>
        </p:nvSpPr>
        <p:spPr bwMode="auto">
          <a:xfrm>
            <a:off x="7110729" y="2515311"/>
            <a:ext cx="1858010" cy="113284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400" b="1" dirty="0">
                <a:effectLst/>
                <a:latin typeface="Arial"/>
                <a:ea typeface="Calibri"/>
                <a:cs typeface="Times New Roman"/>
              </a:rPr>
              <a:t>READING AND VOTE</a:t>
            </a:r>
            <a:endParaRPr lang="en-US" sz="1400" dirty="0">
              <a:effectLst/>
              <a:latin typeface="Times New Roman"/>
              <a:ea typeface="Calibri"/>
              <a:cs typeface="Times New Roman"/>
            </a:endParaRPr>
          </a:p>
          <a:p>
            <a:pPr marL="0" marR="0" algn="ctr">
              <a:spcBef>
                <a:spcPts val="0"/>
              </a:spcBef>
              <a:spcAft>
                <a:spcPts val="1000"/>
              </a:spcAft>
            </a:pPr>
            <a:r>
              <a:rPr lang="en-US" sz="1100" dirty="0">
                <a:effectLst/>
                <a:latin typeface="Arial"/>
                <a:ea typeface="Calibri"/>
                <a:cs typeface="Times New Roman"/>
              </a:rPr>
              <a:t>The bill is voted on in the </a:t>
            </a:r>
            <a:r>
              <a:rPr lang="en-US" sz="1100" b="1" dirty="0">
                <a:effectLst/>
                <a:latin typeface="Arial"/>
                <a:ea typeface="Calibri"/>
                <a:cs typeface="Times New Roman"/>
              </a:rPr>
              <a:t>Florida House  </a:t>
            </a:r>
            <a:r>
              <a:rPr lang="en-US" sz="1100" dirty="0">
                <a:effectLst/>
                <a:latin typeface="Arial"/>
                <a:ea typeface="Calibri"/>
                <a:cs typeface="Times New Roman"/>
              </a:rPr>
              <a:t>and may die if it does not receive a favorable vote.</a:t>
            </a:r>
            <a:endParaRPr lang="en-US" sz="1200" dirty="0">
              <a:effectLst/>
              <a:latin typeface="Times New Roman"/>
              <a:ea typeface="Calibri"/>
              <a:cs typeface="Times New Roman"/>
            </a:endParaRPr>
          </a:p>
        </p:txBody>
      </p:sp>
      <p:pic>
        <p:nvPicPr>
          <p:cNvPr id="29" name="Picture 28" descr="MC900149508[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9349" y="1611071"/>
            <a:ext cx="1125855" cy="780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pic>
      <p:sp>
        <p:nvSpPr>
          <p:cNvPr id="30" name="Text Box 7"/>
          <p:cNvSpPr txBox="1">
            <a:spLocks noChangeArrowheads="1"/>
          </p:cNvSpPr>
          <p:nvPr/>
        </p:nvSpPr>
        <p:spPr bwMode="auto">
          <a:xfrm>
            <a:off x="2332990" y="2438400"/>
            <a:ext cx="1858010" cy="1447800"/>
          </a:xfrm>
          <a:prstGeom prst="rect">
            <a:avLst/>
          </a:prstGeom>
          <a:solidFill>
            <a:srgbClr val="FFCC99"/>
          </a:solidFill>
          <a:ln w="19050" algn="in">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pPr marL="0" marR="0" algn="ctr">
              <a:spcBef>
                <a:spcPts val="0"/>
              </a:spcBef>
              <a:spcAft>
                <a:spcPts val="1000"/>
              </a:spcAft>
            </a:pPr>
            <a:r>
              <a:rPr lang="en-US" sz="1800" b="1" dirty="0">
                <a:effectLst/>
                <a:latin typeface="Arial"/>
                <a:ea typeface="Calibri"/>
                <a:cs typeface="Times New Roman"/>
              </a:rPr>
              <a:t>BILL DRAFTED</a:t>
            </a:r>
            <a:endParaRPr lang="en-US" sz="1200" dirty="0">
              <a:effectLst/>
              <a:latin typeface="Times New Roman"/>
              <a:ea typeface="Calibri"/>
              <a:cs typeface="Times New Roman"/>
            </a:endParaRPr>
          </a:p>
          <a:p>
            <a:pPr marL="0" marR="0" algn="ctr">
              <a:spcBef>
                <a:spcPts val="0"/>
              </a:spcBef>
              <a:spcAft>
                <a:spcPts val="1000"/>
              </a:spcAft>
            </a:pPr>
            <a:r>
              <a:rPr lang="en-US" sz="1200" dirty="0">
                <a:effectLst/>
                <a:latin typeface="Arial"/>
                <a:ea typeface="Calibri"/>
                <a:cs typeface="Times New Roman"/>
              </a:rPr>
              <a:t>Bill written by staff and assigned a number. For this example, the bill will start in the </a:t>
            </a:r>
            <a:r>
              <a:rPr lang="en-US" sz="1200" b="1" dirty="0">
                <a:effectLst/>
                <a:latin typeface="Arial"/>
                <a:ea typeface="Calibri"/>
                <a:cs typeface="Times New Roman"/>
              </a:rPr>
              <a:t>Florida House of Representatives</a:t>
            </a:r>
            <a:r>
              <a:rPr lang="en-US" sz="1200" dirty="0">
                <a:effectLst/>
                <a:latin typeface="Arial"/>
                <a:ea typeface="Calibri"/>
                <a:cs typeface="Times New Roman"/>
              </a:rPr>
              <a:t>. </a:t>
            </a:r>
            <a:endParaRPr lang="en-US" sz="1200" dirty="0">
              <a:effectLst/>
              <a:latin typeface="Times New Roman"/>
              <a:ea typeface="Calibri"/>
              <a:cs typeface="Times New Roman"/>
            </a:endParaRPr>
          </a:p>
        </p:txBody>
      </p:sp>
      <p:cxnSp>
        <p:nvCxnSpPr>
          <p:cNvPr id="32" name="Line 24"/>
          <p:cNvCxnSpPr/>
          <p:nvPr/>
        </p:nvCxnSpPr>
        <p:spPr bwMode="auto">
          <a:xfrm>
            <a:off x="1915160" y="5029200"/>
            <a:ext cx="675640" cy="0"/>
          </a:xfrm>
          <a:prstGeom prst="line">
            <a:avLst/>
          </a:prstGeom>
          <a:noFill/>
          <a:ln w="50800">
            <a:solidFill>
              <a:schemeClr val="dk1">
                <a:lumMod val="0"/>
                <a:lumOff val="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Box 23"/>
          <p:cNvSpPr txBox="1"/>
          <p:nvPr/>
        </p:nvSpPr>
        <p:spPr>
          <a:xfrm>
            <a:off x="1524000" y="4419600"/>
            <a:ext cx="1476631" cy="584775"/>
          </a:xfrm>
          <a:prstGeom prst="rect">
            <a:avLst/>
          </a:prstGeom>
          <a:noFill/>
        </p:spPr>
        <p:txBody>
          <a:bodyPr wrap="square" rtlCol="0">
            <a:spAutoFit/>
          </a:bodyPr>
          <a:lstStyle/>
          <a:p>
            <a:r>
              <a:rPr lang="en-US" sz="1600" dirty="0"/>
              <a:t>Once the bills are identical…</a:t>
            </a:r>
          </a:p>
        </p:txBody>
      </p:sp>
    </p:spTree>
    <p:extLst>
      <p:ext uri="{BB962C8B-B14F-4D97-AF65-F5344CB8AC3E}">
        <p14:creationId xmlns:p14="http://schemas.microsoft.com/office/powerpoint/2010/main" val="74305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ntr" presetSubtype="8"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par>
                                <p:cTn id="41" presetID="2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right)">
                                      <p:cBhvr>
                                        <p:cTn id="43" dur="500"/>
                                        <p:tgtEl>
                                          <p:spTgt spid="1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2"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par>
                                <p:cTn id="66" presetID="22" presetClass="entr" presetSubtype="8"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par>
                                <p:cTn id="77" presetID="22" presetClass="entr" presetSubtype="8"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animBg="1"/>
      <p:bldP spid="28" grpId="0" animBg="1"/>
      <p:bldP spid="30" grpId="0" animBg="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C:\Documents and Settings\flrea\Local Settings\Temporary Internet Files\Content.IE5\7XZTRG1O\MC9000367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868" y="4800600"/>
            <a:ext cx="2259932" cy="1733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rgbClr val="FF0000"/>
                </a:solidFill>
              </a:rPr>
              <a:t>Local Ordinances </a:t>
            </a:r>
          </a:p>
        </p:txBody>
      </p:sp>
      <p:sp>
        <p:nvSpPr>
          <p:cNvPr id="3" name="Content Placeholder 2"/>
          <p:cNvSpPr>
            <a:spLocks noGrp="1"/>
          </p:cNvSpPr>
          <p:nvPr>
            <p:ph idx="1"/>
          </p:nvPr>
        </p:nvSpPr>
        <p:spPr>
          <a:xfrm>
            <a:off x="380724" y="1725616"/>
            <a:ext cx="8229600" cy="4343400"/>
          </a:xfrm>
        </p:spPr>
        <p:txBody>
          <a:bodyPr>
            <a:normAutofit/>
          </a:bodyPr>
          <a:lstStyle/>
          <a:p>
            <a:r>
              <a:rPr lang="en-US" sz="2800" dirty="0">
                <a:solidFill>
                  <a:srgbClr val="FF0000"/>
                </a:solidFill>
              </a:rPr>
              <a:t>Procedures for adopting ordinances are found in Florida Statutes (laws) under 166.041:</a:t>
            </a:r>
          </a:p>
          <a:p>
            <a:pPr lvl="1"/>
            <a:endParaRPr lang="en-US" dirty="0"/>
          </a:p>
          <a:p>
            <a:pPr lvl="1"/>
            <a:endParaRPr lang="en-US" dirty="0"/>
          </a:p>
          <a:p>
            <a:pPr lvl="1"/>
            <a:endParaRPr lang="en-US" dirty="0"/>
          </a:p>
        </p:txBody>
      </p:sp>
      <p:sp>
        <p:nvSpPr>
          <p:cNvPr id="5" name="Rectangle 4"/>
          <p:cNvSpPr/>
          <p:nvPr/>
        </p:nvSpPr>
        <p:spPr>
          <a:xfrm>
            <a:off x="420828" y="2757140"/>
            <a:ext cx="2506856" cy="1938992"/>
          </a:xfrm>
          <a:prstGeom prst="rect">
            <a:avLst/>
          </a:prstGeom>
          <a:solidFill>
            <a:srgbClr val="F8F83E"/>
          </a:solidFill>
        </p:spPr>
        <p:txBody>
          <a:bodyPr wrap="square">
            <a:spAutoFit/>
          </a:bodyPr>
          <a:lstStyle/>
          <a:p>
            <a:pPr algn="ctr"/>
            <a:r>
              <a:rPr lang="en-US" sz="2400" dirty="0">
                <a:solidFill>
                  <a:srgbClr val="FF0000"/>
                </a:solidFill>
                <a:latin typeface="Cambria" panose="02040503050406030204" pitchFamily="18" charset="0"/>
              </a:rPr>
              <a:t>The ordinance must be single subject;</a:t>
            </a:r>
          </a:p>
          <a:p>
            <a:pPr algn="ctr"/>
            <a:endParaRPr lang="en-US" sz="2400" dirty="0">
              <a:latin typeface="Cambria" panose="02040503050406030204" pitchFamily="18" charset="0"/>
            </a:endParaRPr>
          </a:p>
          <a:p>
            <a:pPr algn="ctr"/>
            <a:endParaRPr lang="en-US" sz="2400" dirty="0">
              <a:latin typeface="Cambria" panose="02040503050406030204" pitchFamily="18" charset="0"/>
            </a:endParaRPr>
          </a:p>
        </p:txBody>
      </p:sp>
      <p:sp>
        <p:nvSpPr>
          <p:cNvPr id="6" name="Rectangle 5"/>
          <p:cNvSpPr/>
          <p:nvPr/>
        </p:nvSpPr>
        <p:spPr>
          <a:xfrm>
            <a:off x="3124200" y="2757140"/>
            <a:ext cx="2554705" cy="1938992"/>
          </a:xfrm>
          <a:prstGeom prst="rect">
            <a:avLst/>
          </a:prstGeom>
          <a:solidFill>
            <a:srgbClr val="F8F83E"/>
          </a:solidFill>
        </p:spPr>
        <p:txBody>
          <a:bodyPr wrap="square">
            <a:spAutoFit/>
          </a:bodyPr>
          <a:lstStyle/>
          <a:p>
            <a:pPr algn="ctr"/>
            <a:r>
              <a:rPr lang="en-US" sz="2400" dirty="0">
                <a:solidFill>
                  <a:srgbClr val="FF0000"/>
                </a:solidFill>
                <a:latin typeface="Cambria" panose="02040503050406030204" pitchFamily="18" charset="0"/>
              </a:rPr>
              <a:t>The subject shall be clearly stated in the title;</a:t>
            </a:r>
          </a:p>
          <a:p>
            <a:pPr algn="ctr"/>
            <a:r>
              <a:rPr lang="en-US" sz="2400" dirty="0">
                <a:solidFill>
                  <a:srgbClr val="FF0000"/>
                </a:solidFill>
                <a:latin typeface="Cambria" panose="02040503050406030204" pitchFamily="18" charset="0"/>
              </a:rPr>
              <a:t> </a:t>
            </a:r>
          </a:p>
          <a:p>
            <a:pPr algn="ctr"/>
            <a:endParaRPr lang="en-US" sz="2400" dirty="0">
              <a:latin typeface="Cambria" panose="02040503050406030204" pitchFamily="18" charset="0"/>
            </a:endParaRPr>
          </a:p>
        </p:txBody>
      </p:sp>
      <p:sp>
        <p:nvSpPr>
          <p:cNvPr id="7" name="Rectangle 6"/>
          <p:cNvSpPr/>
          <p:nvPr/>
        </p:nvSpPr>
        <p:spPr>
          <a:xfrm>
            <a:off x="5867400" y="2743200"/>
            <a:ext cx="2871927" cy="1938992"/>
          </a:xfrm>
          <a:prstGeom prst="rect">
            <a:avLst/>
          </a:prstGeom>
          <a:solidFill>
            <a:srgbClr val="F8F83E"/>
          </a:solidFill>
        </p:spPr>
        <p:txBody>
          <a:bodyPr wrap="square">
            <a:spAutoFit/>
          </a:bodyPr>
          <a:lstStyle/>
          <a:p>
            <a:pPr algn="ctr"/>
            <a:r>
              <a:rPr lang="en-US" sz="2400" dirty="0">
                <a:solidFill>
                  <a:srgbClr val="FF0000"/>
                </a:solidFill>
                <a:latin typeface="Cambria" panose="02040503050406030204" pitchFamily="18" charset="0"/>
              </a:rPr>
              <a:t>There will be public hearings and notices in the newspaper about the proposed change;</a:t>
            </a:r>
          </a:p>
        </p:txBody>
      </p:sp>
      <p:sp>
        <p:nvSpPr>
          <p:cNvPr id="8" name="Rectangle 7"/>
          <p:cNvSpPr/>
          <p:nvPr/>
        </p:nvSpPr>
        <p:spPr>
          <a:xfrm>
            <a:off x="428849" y="4953000"/>
            <a:ext cx="5873693" cy="1200329"/>
          </a:xfrm>
          <a:prstGeom prst="rect">
            <a:avLst/>
          </a:prstGeom>
          <a:solidFill>
            <a:srgbClr val="0A89E0"/>
          </a:solidFill>
        </p:spPr>
        <p:txBody>
          <a:bodyPr wrap="square">
            <a:spAutoFit/>
          </a:bodyPr>
          <a:lstStyle/>
          <a:p>
            <a:pPr algn="ctr"/>
            <a:r>
              <a:rPr lang="en-US" sz="2400" dirty="0">
                <a:solidFill>
                  <a:srgbClr val="FF0000"/>
                </a:solidFill>
                <a:latin typeface="Cambria" panose="02040503050406030204" pitchFamily="18" charset="0"/>
              </a:rPr>
              <a:t>Ordinance passes if a majority of the governing body is present and a majority of the body votes  to enact the ordinance. </a:t>
            </a:r>
          </a:p>
        </p:txBody>
      </p:sp>
    </p:spTree>
    <p:extLst>
      <p:ext uri="{BB962C8B-B14F-4D97-AF65-F5344CB8AC3E}">
        <p14:creationId xmlns:p14="http://schemas.microsoft.com/office/powerpoint/2010/main" val="2802235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em Spec Book.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l="12232" t="24054" r="31596" b="24054"/>
          <a:stretch/>
        </p:blipFill>
        <p:spPr>
          <a:xfrm>
            <a:off x="914400" y="1676399"/>
            <a:ext cx="7315200" cy="4885015"/>
          </a:xfrm>
          <a:prstGeom prst="rect">
            <a:avLst/>
          </a:prstGeom>
        </p:spPr>
      </p:pic>
      <p:sp>
        <p:nvSpPr>
          <p:cNvPr id="2" name="Title 1"/>
          <p:cNvSpPr>
            <a:spLocks noGrp="1"/>
          </p:cNvSpPr>
          <p:nvPr>
            <p:ph type="title"/>
          </p:nvPr>
        </p:nvSpPr>
        <p:spPr/>
        <p:txBody>
          <a:bodyPr>
            <a:normAutofit/>
          </a:bodyPr>
          <a:lstStyle/>
          <a:p>
            <a:r>
              <a:rPr lang="en-US" dirty="0"/>
              <a:t>Check For Understanding</a:t>
            </a:r>
          </a:p>
        </p:txBody>
      </p:sp>
      <p:sp>
        <p:nvSpPr>
          <p:cNvPr id="5" name="Oval 4"/>
          <p:cNvSpPr/>
          <p:nvPr/>
        </p:nvSpPr>
        <p:spPr>
          <a:xfrm>
            <a:off x="1143000" y="4800600"/>
            <a:ext cx="2286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486400"/>
            <a:ext cx="9144000" cy="1200329"/>
          </a:xfrm>
          <a:prstGeom prst="rect">
            <a:avLst/>
          </a:prstGeom>
          <a:noFill/>
        </p:spPr>
        <p:txBody>
          <a:bodyPr wrap="square" rtlCol="0">
            <a:spAutoFit/>
          </a:bodyPr>
          <a:lstStyle/>
          <a:p>
            <a:pPr algn="ctr"/>
            <a:r>
              <a:rPr lang="en-US" sz="2400" dirty="0">
                <a:latin typeface="Bookman Old Style" panose="02050604050505020204" pitchFamily="18" charset="0"/>
              </a:rPr>
              <a:t>What are some important words to look for in this question? </a:t>
            </a:r>
          </a:p>
          <a:p>
            <a:pPr algn="ctr"/>
            <a:r>
              <a:rPr lang="en-US" sz="2400" dirty="0">
                <a:latin typeface="Bookman Old Style" panose="02050604050505020204" pitchFamily="18" charset="0"/>
              </a:rPr>
              <a:t>Which answers can we eliminate?</a:t>
            </a:r>
          </a:p>
        </p:txBody>
      </p:sp>
      <p:sp>
        <p:nvSpPr>
          <p:cNvPr id="7" name="Rectangle 6"/>
          <p:cNvSpPr/>
          <p:nvPr/>
        </p:nvSpPr>
        <p:spPr>
          <a:xfrm>
            <a:off x="6019800" y="2362200"/>
            <a:ext cx="5334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4267200"/>
            <a:ext cx="685800" cy="22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600200" y="5105400"/>
            <a:ext cx="3200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00200" y="5273040"/>
            <a:ext cx="3657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01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You be the author! </a:t>
            </a:r>
          </a:p>
        </p:txBody>
      </p:sp>
      <p:sp>
        <p:nvSpPr>
          <p:cNvPr id="3" name="Text Placeholder 2"/>
          <p:cNvSpPr>
            <a:spLocks noGrp="1"/>
          </p:cNvSpPr>
          <p:nvPr>
            <p:ph type="body" idx="1"/>
          </p:nvPr>
        </p:nvSpPr>
        <p:spPr>
          <a:xfrm>
            <a:off x="4267200" y="2590800"/>
            <a:ext cx="4724398" cy="1500187"/>
          </a:xfrm>
        </p:spPr>
        <p:txBody>
          <a:bodyPr>
            <a:noAutofit/>
          </a:bodyPr>
          <a:lstStyle/>
          <a:p>
            <a:r>
              <a:rPr lang="en-US" dirty="0"/>
              <a:t>Choose either the state or federal lawmaking process. Write and illustrate a short children's book about how a bill becomes a law! </a:t>
            </a:r>
          </a:p>
        </p:txBody>
      </p:sp>
      <p:pic>
        <p:nvPicPr>
          <p:cNvPr id="5" name="Picture 4" descr="Screen Clippi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12634"/>
            <a:ext cx="3987265" cy="2649765"/>
          </a:xfrm>
          <a:prstGeom prst="rect">
            <a:avLst/>
          </a:prstGeom>
        </p:spPr>
      </p:pic>
    </p:spTree>
    <p:extLst>
      <p:ext uri="{BB962C8B-B14F-4D97-AF65-F5344CB8AC3E}">
        <p14:creationId xmlns:p14="http://schemas.microsoft.com/office/powerpoint/2010/main" val="422555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3046"/>
            <a:ext cx="3657600" cy="1143000"/>
          </a:xfrm>
        </p:spPr>
        <p:txBody>
          <a:bodyPr>
            <a:normAutofit fontScale="90000"/>
          </a:bodyPr>
          <a:lstStyle/>
          <a:p>
            <a:r>
              <a:rPr lang="en-US" dirty="0">
                <a:solidFill>
                  <a:srgbClr val="FF0000"/>
                </a:solidFill>
              </a:rPr>
              <a:t>Levels of Government </a:t>
            </a:r>
          </a:p>
        </p:txBody>
      </p:sp>
      <p:sp>
        <p:nvSpPr>
          <p:cNvPr id="6" name="Content Placeholder 5"/>
          <p:cNvSpPr>
            <a:spLocks noGrp="1"/>
          </p:cNvSpPr>
          <p:nvPr>
            <p:ph idx="1"/>
          </p:nvPr>
        </p:nvSpPr>
        <p:spPr>
          <a:xfrm>
            <a:off x="304800" y="1754679"/>
            <a:ext cx="3335785" cy="4525963"/>
          </a:xfrm>
        </p:spPr>
        <p:txBody>
          <a:bodyPr/>
          <a:lstStyle/>
          <a:p>
            <a:pPr marL="0" indent="0">
              <a:buNone/>
            </a:pPr>
            <a:r>
              <a:rPr lang="en-US" dirty="0"/>
              <a:t>In our </a:t>
            </a:r>
            <a:r>
              <a:rPr lang="en-US" b="1" dirty="0"/>
              <a:t>federal system</a:t>
            </a:r>
            <a:r>
              <a:rPr lang="en-US" dirty="0"/>
              <a:t> of government, powers are shared between three levels: </a:t>
            </a:r>
          </a:p>
        </p:txBody>
      </p:sp>
      <p:grpSp>
        <p:nvGrpSpPr>
          <p:cNvPr id="12" name="Group 11"/>
          <p:cNvGrpSpPr/>
          <p:nvPr/>
        </p:nvGrpSpPr>
        <p:grpSpPr>
          <a:xfrm>
            <a:off x="4038600" y="631209"/>
            <a:ext cx="4953000" cy="5919448"/>
            <a:chOff x="3792985" y="361194"/>
            <a:chExt cx="4953000" cy="5919448"/>
          </a:xfrm>
        </p:grpSpPr>
        <p:grpSp>
          <p:nvGrpSpPr>
            <p:cNvPr id="9" name="Group 8"/>
            <p:cNvGrpSpPr/>
            <p:nvPr/>
          </p:nvGrpSpPr>
          <p:grpSpPr>
            <a:xfrm>
              <a:off x="3792985" y="1395704"/>
              <a:ext cx="4953000" cy="4884938"/>
              <a:chOff x="3792985" y="1395704"/>
              <a:chExt cx="4953000" cy="4884938"/>
            </a:xfrm>
          </p:grpSpPr>
          <p:sp>
            <p:nvSpPr>
              <p:cNvPr id="5" name="Oval 4"/>
              <p:cNvSpPr/>
              <p:nvPr/>
            </p:nvSpPr>
            <p:spPr>
              <a:xfrm>
                <a:off x="3792985" y="1395704"/>
                <a:ext cx="495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Government </a:t>
                </a:r>
              </a:p>
            </p:txBody>
          </p:sp>
          <p:cxnSp>
            <p:nvCxnSpPr>
              <p:cNvPr id="7" name="Straight Connector 6"/>
              <p:cNvCxnSpPr>
                <a:stCxn id="5" idx="2"/>
                <a:endCxn id="16" idx="0"/>
              </p:cNvCxnSpPr>
              <p:nvPr/>
            </p:nvCxnSpPr>
            <p:spPr>
              <a:xfrm>
                <a:off x="3792985" y="1852904"/>
                <a:ext cx="0" cy="39958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741546" y="1852904"/>
                <a:ext cx="2220" cy="3886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807781" y="3092081"/>
                <a:ext cx="4935985" cy="541538"/>
              </a:xfrm>
              <a:custGeom>
                <a:avLst/>
                <a:gdLst>
                  <a:gd name="connsiteX0" fmla="*/ 0 w 4935985"/>
                  <a:gd name="connsiteY0" fmla="*/ 248575 h 1227486"/>
                  <a:gd name="connsiteX1" fmla="*/ 2592280 w 4935985"/>
                  <a:gd name="connsiteY1" fmla="*/ 1225118 h 1227486"/>
                  <a:gd name="connsiteX2" fmla="*/ 4935985 w 4935985"/>
                  <a:gd name="connsiteY2" fmla="*/ 0 h 1227486"/>
                </a:gdLst>
                <a:ahLst/>
                <a:cxnLst>
                  <a:cxn ang="0">
                    <a:pos x="connsiteX0" y="connsiteY0"/>
                  </a:cxn>
                  <a:cxn ang="0">
                    <a:pos x="connsiteX1" y="connsiteY1"/>
                  </a:cxn>
                  <a:cxn ang="0">
                    <a:pos x="connsiteX2" y="connsiteY2"/>
                  </a:cxn>
                </a:cxnLst>
                <a:rect l="l" t="t" r="r" b="b"/>
                <a:pathLst>
                  <a:path w="4935985" h="1227486">
                    <a:moveTo>
                      <a:pt x="0" y="248575"/>
                    </a:moveTo>
                    <a:cubicBezTo>
                      <a:pt x="884808" y="757561"/>
                      <a:pt x="1769616" y="1266547"/>
                      <a:pt x="2592280" y="1225118"/>
                    </a:cubicBezTo>
                    <a:cubicBezTo>
                      <a:pt x="3414944" y="1183689"/>
                      <a:pt x="4567562" y="202707"/>
                      <a:pt x="493598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792985" y="4443704"/>
                <a:ext cx="4935985" cy="541538"/>
              </a:xfrm>
              <a:custGeom>
                <a:avLst/>
                <a:gdLst>
                  <a:gd name="connsiteX0" fmla="*/ 0 w 4935985"/>
                  <a:gd name="connsiteY0" fmla="*/ 248575 h 1227486"/>
                  <a:gd name="connsiteX1" fmla="*/ 2592280 w 4935985"/>
                  <a:gd name="connsiteY1" fmla="*/ 1225118 h 1227486"/>
                  <a:gd name="connsiteX2" fmla="*/ 4935985 w 4935985"/>
                  <a:gd name="connsiteY2" fmla="*/ 0 h 1227486"/>
                </a:gdLst>
                <a:ahLst/>
                <a:cxnLst>
                  <a:cxn ang="0">
                    <a:pos x="connsiteX0" y="connsiteY0"/>
                  </a:cxn>
                  <a:cxn ang="0">
                    <a:pos x="connsiteX1" y="connsiteY1"/>
                  </a:cxn>
                  <a:cxn ang="0">
                    <a:pos x="connsiteX2" y="connsiteY2"/>
                  </a:cxn>
                </a:cxnLst>
                <a:rect l="l" t="t" r="r" b="b"/>
                <a:pathLst>
                  <a:path w="4935985" h="1227486">
                    <a:moveTo>
                      <a:pt x="0" y="248575"/>
                    </a:moveTo>
                    <a:cubicBezTo>
                      <a:pt x="884808" y="757561"/>
                      <a:pt x="1769616" y="1266547"/>
                      <a:pt x="2592280" y="1225118"/>
                    </a:cubicBezTo>
                    <a:cubicBezTo>
                      <a:pt x="3414944" y="1183689"/>
                      <a:pt x="4567562" y="202707"/>
                      <a:pt x="493598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792985" y="5739104"/>
                <a:ext cx="4935985" cy="541538"/>
              </a:xfrm>
              <a:custGeom>
                <a:avLst/>
                <a:gdLst>
                  <a:gd name="connsiteX0" fmla="*/ 0 w 4935985"/>
                  <a:gd name="connsiteY0" fmla="*/ 248575 h 1227486"/>
                  <a:gd name="connsiteX1" fmla="*/ 2592280 w 4935985"/>
                  <a:gd name="connsiteY1" fmla="*/ 1225118 h 1227486"/>
                  <a:gd name="connsiteX2" fmla="*/ 4935985 w 4935985"/>
                  <a:gd name="connsiteY2" fmla="*/ 0 h 1227486"/>
                </a:gdLst>
                <a:ahLst/>
                <a:cxnLst>
                  <a:cxn ang="0">
                    <a:pos x="connsiteX0" y="connsiteY0"/>
                  </a:cxn>
                  <a:cxn ang="0">
                    <a:pos x="connsiteX1" y="connsiteY1"/>
                  </a:cxn>
                  <a:cxn ang="0">
                    <a:pos x="connsiteX2" y="connsiteY2"/>
                  </a:cxn>
                </a:cxnLst>
                <a:rect l="l" t="t" r="r" b="b"/>
                <a:pathLst>
                  <a:path w="4935985" h="1227486">
                    <a:moveTo>
                      <a:pt x="0" y="248575"/>
                    </a:moveTo>
                    <a:cubicBezTo>
                      <a:pt x="884808" y="757561"/>
                      <a:pt x="1769616" y="1266547"/>
                      <a:pt x="2592280" y="1225118"/>
                    </a:cubicBezTo>
                    <a:cubicBezTo>
                      <a:pt x="3414944" y="1183689"/>
                      <a:pt x="4567562" y="202707"/>
                      <a:pt x="493598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59785" y="2311584"/>
                <a:ext cx="2971800" cy="646331"/>
              </a:xfrm>
              <a:prstGeom prst="rect">
                <a:avLst/>
              </a:prstGeom>
              <a:noFill/>
            </p:spPr>
            <p:txBody>
              <a:bodyPr wrap="square" rtlCol="0">
                <a:spAutoFit/>
              </a:bodyPr>
              <a:lstStyle/>
              <a:p>
                <a:pPr algn="ctr"/>
                <a:r>
                  <a:rPr lang="en-US" sz="3600" b="1" dirty="0">
                    <a:solidFill>
                      <a:srgbClr val="FF0000"/>
                    </a:solidFill>
                  </a:rPr>
                  <a:t>Federal </a:t>
                </a:r>
              </a:p>
            </p:txBody>
          </p:sp>
          <p:sp>
            <p:nvSpPr>
              <p:cNvPr id="21" name="TextBox 20"/>
              <p:cNvSpPr txBox="1"/>
              <p:nvPr/>
            </p:nvSpPr>
            <p:spPr>
              <a:xfrm>
                <a:off x="4789873" y="3757904"/>
                <a:ext cx="2971800" cy="646331"/>
              </a:xfrm>
              <a:prstGeom prst="rect">
                <a:avLst/>
              </a:prstGeom>
              <a:noFill/>
            </p:spPr>
            <p:txBody>
              <a:bodyPr wrap="square" rtlCol="0">
                <a:spAutoFit/>
              </a:bodyPr>
              <a:lstStyle/>
              <a:p>
                <a:pPr algn="ctr"/>
                <a:r>
                  <a:rPr lang="en-US" sz="3600" b="1" dirty="0">
                    <a:solidFill>
                      <a:srgbClr val="FF0000"/>
                    </a:solidFill>
                  </a:rPr>
                  <a:t>State </a:t>
                </a:r>
              </a:p>
            </p:txBody>
          </p:sp>
          <p:sp>
            <p:nvSpPr>
              <p:cNvPr id="22" name="TextBox 21"/>
              <p:cNvSpPr txBox="1"/>
              <p:nvPr/>
            </p:nvSpPr>
            <p:spPr>
              <a:xfrm>
                <a:off x="4859785" y="5012134"/>
                <a:ext cx="2971800" cy="646331"/>
              </a:xfrm>
              <a:prstGeom prst="rect">
                <a:avLst/>
              </a:prstGeom>
              <a:noFill/>
            </p:spPr>
            <p:txBody>
              <a:bodyPr wrap="square" rtlCol="0">
                <a:spAutoFit/>
              </a:bodyPr>
              <a:lstStyle/>
              <a:p>
                <a:pPr algn="ctr"/>
                <a:r>
                  <a:rPr lang="en-US" sz="3600" b="1" dirty="0">
                    <a:solidFill>
                      <a:srgbClr val="FF0000"/>
                    </a:solidFill>
                  </a:rPr>
                  <a:t>Local </a:t>
                </a:r>
              </a:p>
            </p:txBody>
          </p:sp>
        </p:grpSp>
        <p:sp>
          <p:nvSpPr>
            <p:cNvPr id="2" name="Rectangle 1"/>
            <p:cNvSpPr/>
            <p:nvPr/>
          </p:nvSpPr>
          <p:spPr>
            <a:xfrm>
              <a:off x="4495800" y="867445"/>
              <a:ext cx="152400" cy="9613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40388" y="609600"/>
              <a:ext cx="152400" cy="96135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811715" y="943645"/>
              <a:ext cx="152400" cy="96135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ardrop 2"/>
            <p:cNvSpPr/>
            <p:nvPr/>
          </p:nvSpPr>
          <p:spPr>
            <a:xfrm rot="2659987" flipH="1">
              <a:off x="4424489" y="617414"/>
              <a:ext cx="250130" cy="244375"/>
            </a:xfrm>
            <a:prstGeom prst="teardrop">
              <a:avLst/>
            </a:prstGeom>
            <a:gradFill flip="none" rotWithShape="1">
              <a:gsLst>
                <a:gs pos="0">
                  <a:srgbClr val="FFFF00"/>
                </a:gs>
                <a:gs pos="50000">
                  <a:schemeClr val="accent6">
                    <a:shade val="67500"/>
                    <a:satMod val="115000"/>
                  </a:schemeClr>
                </a:gs>
                <a:gs pos="100000">
                  <a:schemeClr val="accent6">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2659987" flipH="1">
              <a:off x="6091522" y="361194"/>
              <a:ext cx="250130" cy="244375"/>
            </a:xfrm>
            <a:prstGeom prst="teardrop">
              <a:avLst/>
            </a:prstGeom>
            <a:gradFill flip="none" rotWithShape="1">
              <a:gsLst>
                <a:gs pos="0">
                  <a:srgbClr val="FFFF00"/>
                </a:gs>
                <a:gs pos="50000">
                  <a:schemeClr val="accent6">
                    <a:shade val="67500"/>
                    <a:satMod val="115000"/>
                  </a:schemeClr>
                </a:gs>
                <a:gs pos="100000">
                  <a:schemeClr val="accent6">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2659987" flipH="1">
              <a:off x="7762850" y="697142"/>
              <a:ext cx="250130" cy="244375"/>
            </a:xfrm>
            <a:prstGeom prst="teardrop">
              <a:avLst/>
            </a:prstGeom>
            <a:gradFill flip="none" rotWithShape="1">
              <a:gsLst>
                <a:gs pos="0">
                  <a:srgbClr val="FFFF00"/>
                </a:gs>
                <a:gs pos="50000">
                  <a:schemeClr val="accent6">
                    <a:shade val="67500"/>
                    <a:satMod val="115000"/>
                  </a:schemeClr>
                </a:gs>
                <a:gs pos="100000">
                  <a:schemeClr val="accent6">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C:\Documents and Settings\flrea\Local Settings\Temporary Internet Files\Content.IE5\JU6TBA2O\MC90043876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72" t="13774" b="11817"/>
          <a:stretch/>
        </p:blipFill>
        <p:spPr bwMode="auto">
          <a:xfrm>
            <a:off x="4242039" y="2581599"/>
            <a:ext cx="1303552" cy="9071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flrea\Local Settings\Temporary Internet Files\Content.IE5\MM17WWIT\MC900101112[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17417" y="3909606"/>
            <a:ext cx="1000396" cy="932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flrea\Local Settings\Temporary Internet Files\Content.IE5\7XZTRG1O\MC9000367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7417" y="5255257"/>
            <a:ext cx="1080707" cy="82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2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46" y="91919"/>
            <a:ext cx="8229600" cy="1143000"/>
          </a:xfrm>
        </p:spPr>
        <p:txBody>
          <a:bodyPr/>
          <a:lstStyle/>
          <a:p>
            <a:r>
              <a:rPr lang="en-US" dirty="0">
                <a:solidFill>
                  <a:srgbClr val="FF0000"/>
                </a:solidFill>
              </a:rPr>
              <a:t>Branches of Government </a:t>
            </a:r>
          </a:p>
        </p:txBody>
      </p:sp>
      <p:grpSp>
        <p:nvGrpSpPr>
          <p:cNvPr id="50" name="Group 49"/>
          <p:cNvGrpSpPr/>
          <p:nvPr/>
        </p:nvGrpSpPr>
        <p:grpSpPr>
          <a:xfrm>
            <a:off x="3931145" y="1035918"/>
            <a:ext cx="4950770" cy="5745268"/>
            <a:chOff x="3279303" y="1112732"/>
            <a:chExt cx="4950770" cy="5745268"/>
          </a:xfrm>
        </p:grpSpPr>
        <p:sp>
          <p:nvSpPr>
            <p:cNvPr id="3" name="Oval 2"/>
            <p:cNvSpPr/>
            <p:nvPr/>
          </p:nvSpPr>
          <p:spPr>
            <a:xfrm>
              <a:off x="3279303" y="1748135"/>
              <a:ext cx="4950770" cy="342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291385" y="1112732"/>
              <a:ext cx="4929775" cy="5745268"/>
              <a:chOff x="3291385" y="1112732"/>
              <a:chExt cx="4929775" cy="5745268"/>
            </a:xfrm>
          </p:grpSpPr>
          <p:cxnSp>
            <p:nvCxnSpPr>
              <p:cNvPr id="4" name="Straight Connector 3"/>
              <p:cNvCxnSpPr/>
              <p:nvPr/>
            </p:nvCxnSpPr>
            <p:spPr>
              <a:xfrm>
                <a:off x="3291385" y="3657600"/>
                <a:ext cx="442415" cy="24446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7744417" y="3657600"/>
                <a:ext cx="476743" cy="22882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512592" y="4648200"/>
                <a:ext cx="4470196" cy="1024403"/>
              </a:xfrm>
              <a:custGeom>
                <a:avLst/>
                <a:gdLst>
                  <a:gd name="connsiteX0" fmla="*/ 0 w 4935985"/>
                  <a:gd name="connsiteY0" fmla="*/ 248575 h 1227486"/>
                  <a:gd name="connsiteX1" fmla="*/ 2592280 w 4935985"/>
                  <a:gd name="connsiteY1" fmla="*/ 1225118 h 1227486"/>
                  <a:gd name="connsiteX2" fmla="*/ 4935985 w 4935985"/>
                  <a:gd name="connsiteY2" fmla="*/ 0 h 1227486"/>
                </a:gdLst>
                <a:ahLst/>
                <a:cxnLst>
                  <a:cxn ang="0">
                    <a:pos x="connsiteX0" y="connsiteY0"/>
                  </a:cxn>
                  <a:cxn ang="0">
                    <a:pos x="connsiteX1" y="connsiteY1"/>
                  </a:cxn>
                  <a:cxn ang="0">
                    <a:pos x="connsiteX2" y="connsiteY2"/>
                  </a:cxn>
                </a:cxnLst>
                <a:rect l="l" t="t" r="r" b="b"/>
                <a:pathLst>
                  <a:path w="4935985" h="1227486">
                    <a:moveTo>
                      <a:pt x="0" y="248575"/>
                    </a:moveTo>
                    <a:cubicBezTo>
                      <a:pt x="884808" y="757561"/>
                      <a:pt x="1769616" y="1266547"/>
                      <a:pt x="2592280" y="1225118"/>
                    </a:cubicBezTo>
                    <a:cubicBezTo>
                      <a:pt x="3414944" y="1183689"/>
                      <a:pt x="4567562" y="202707"/>
                      <a:pt x="493598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Freeform 7"/>
              <p:cNvSpPr/>
              <p:nvPr/>
            </p:nvSpPr>
            <p:spPr>
              <a:xfrm>
                <a:off x="3658738" y="5410200"/>
                <a:ext cx="4189862" cy="769417"/>
              </a:xfrm>
              <a:custGeom>
                <a:avLst/>
                <a:gdLst>
                  <a:gd name="connsiteX0" fmla="*/ 0 w 4935985"/>
                  <a:gd name="connsiteY0" fmla="*/ 248575 h 1227486"/>
                  <a:gd name="connsiteX1" fmla="*/ 2592280 w 4935985"/>
                  <a:gd name="connsiteY1" fmla="*/ 1225118 h 1227486"/>
                  <a:gd name="connsiteX2" fmla="*/ 4935985 w 4935985"/>
                  <a:gd name="connsiteY2" fmla="*/ 0 h 1227486"/>
                </a:gdLst>
                <a:ahLst/>
                <a:cxnLst>
                  <a:cxn ang="0">
                    <a:pos x="connsiteX0" y="connsiteY0"/>
                  </a:cxn>
                  <a:cxn ang="0">
                    <a:pos x="connsiteX1" y="connsiteY1"/>
                  </a:cxn>
                  <a:cxn ang="0">
                    <a:pos x="connsiteX2" y="connsiteY2"/>
                  </a:cxn>
                </a:cxnLst>
                <a:rect l="l" t="t" r="r" b="b"/>
                <a:pathLst>
                  <a:path w="4935985" h="1227486">
                    <a:moveTo>
                      <a:pt x="0" y="248575"/>
                    </a:moveTo>
                    <a:cubicBezTo>
                      <a:pt x="884808" y="757561"/>
                      <a:pt x="1769616" y="1266547"/>
                      <a:pt x="2592280" y="1225118"/>
                    </a:cubicBezTo>
                    <a:cubicBezTo>
                      <a:pt x="3414944" y="1183689"/>
                      <a:pt x="4567562" y="202707"/>
                      <a:pt x="493598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4381500" y="5177135"/>
                <a:ext cx="2971800" cy="400110"/>
              </a:xfrm>
              <a:prstGeom prst="rect">
                <a:avLst/>
              </a:prstGeom>
              <a:noFill/>
            </p:spPr>
            <p:txBody>
              <a:bodyPr wrap="square" rtlCol="0">
                <a:spAutoFit/>
              </a:bodyPr>
              <a:lstStyle/>
              <a:p>
                <a:pPr algn="ctr"/>
                <a:r>
                  <a:rPr lang="en-US" sz="2000" b="1" dirty="0">
                    <a:solidFill>
                      <a:srgbClr val="FF0000"/>
                    </a:solidFill>
                    <a:latin typeface="Bookman Old Style" panose="02050604050505020204" pitchFamily="18" charset="0"/>
                  </a:rPr>
                  <a:t>Federal </a:t>
                </a:r>
              </a:p>
            </p:txBody>
          </p:sp>
          <p:sp>
            <p:nvSpPr>
              <p:cNvPr id="10" name="TextBox 9"/>
              <p:cNvSpPr txBox="1"/>
              <p:nvPr/>
            </p:nvSpPr>
            <p:spPr>
              <a:xfrm>
                <a:off x="4381500" y="5715000"/>
                <a:ext cx="2971800" cy="400110"/>
              </a:xfrm>
              <a:prstGeom prst="rect">
                <a:avLst/>
              </a:prstGeom>
              <a:noFill/>
            </p:spPr>
            <p:txBody>
              <a:bodyPr wrap="square" rtlCol="0">
                <a:spAutoFit/>
              </a:bodyPr>
              <a:lstStyle/>
              <a:p>
                <a:pPr algn="ctr"/>
                <a:r>
                  <a:rPr lang="en-US" sz="2000" b="1" dirty="0">
                    <a:solidFill>
                      <a:srgbClr val="FF0000"/>
                    </a:solidFill>
                    <a:latin typeface="Bookman Old Style" panose="02050604050505020204" pitchFamily="18" charset="0"/>
                  </a:rPr>
                  <a:t>State </a:t>
                </a:r>
              </a:p>
            </p:txBody>
          </p:sp>
          <p:sp>
            <p:nvSpPr>
              <p:cNvPr id="11" name="TextBox 10"/>
              <p:cNvSpPr txBox="1"/>
              <p:nvPr/>
            </p:nvSpPr>
            <p:spPr>
              <a:xfrm>
                <a:off x="4398560" y="6256538"/>
                <a:ext cx="2971800" cy="400110"/>
              </a:xfrm>
              <a:prstGeom prst="rect">
                <a:avLst/>
              </a:prstGeom>
              <a:noFill/>
            </p:spPr>
            <p:txBody>
              <a:bodyPr wrap="square" rtlCol="0">
                <a:spAutoFit/>
              </a:bodyPr>
              <a:lstStyle/>
              <a:p>
                <a:pPr algn="ctr"/>
                <a:r>
                  <a:rPr lang="en-US" sz="2000" b="1" dirty="0">
                    <a:solidFill>
                      <a:srgbClr val="FF0000"/>
                    </a:solidFill>
                    <a:latin typeface="Bookman Old Style" panose="02050604050505020204" pitchFamily="18" charset="0"/>
                  </a:rPr>
                  <a:t>Local </a:t>
                </a:r>
              </a:p>
            </p:txBody>
          </p:sp>
          <p:sp>
            <p:nvSpPr>
              <p:cNvPr id="12" name="Freeform 11"/>
              <p:cNvSpPr/>
              <p:nvPr/>
            </p:nvSpPr>
            <p:spPr>
              <a:xfrm>
                <a:off x="3733800" y="5945832"/>
                <a:ext cx="4010617" cy="912168"/>
              </a:xfrm>
              <a:custGeom>
                <a:avLst/>
                <a:gdLst>
                  <a:gd name="connsiteX0" fmla="*/ 0 w 4935985"/>
                  <a:gd name="connsiteY0" fmla="*/ 248575 h 1227486"/>
                  <a:gd name="connsiteX1" fmla="*/ 2592280 w 4935985"/>
                  <a:gd name="connsiteY1" fmla="*/ 1225118 h 1227486"/>
                  <a:gd name="connsiteX2" fmla="*/ 4935985 w 4935985"/>
                  <a:gd name="connsiteY2" fmla="*/ 0 h 1227486"/>
                </a:gdLst>
                <a:ahLst/>
                <a:cxnLst>
                  <a:cxn ang="0">
                    <a:pos x="connsiteX0" y="connsiteY0"/>
                  </a:cxn>
                  <a:cxn ang="0">
                    <a:pos x="connsiteX1" y="connsiteY1"/>
                  </a:cxn>
                  <a:cxn ang="0">
                    <a:pos x="connsiteX2" y="connsiteY2"/>
                  </a:cxn>
                </a:cxnLst>
                <a:rect l="l" t="t" r="r" b="b"/>
                <a:pathLst>
                  <a:path w="4935985" h="1227486">
                    <a:moveTo>
                      <a:pt x="0" y="248575"/>
                    </a:moveTo>
                    <a:cubicBezTo>
                      <a:pt x="884808" y="757561"/>
                      <a:pt x="1769616" y="1266547"/>
                      <a:pt x="2592280" y="1225118"/>
                    </a:cubicBezTo>
                    <a:cubicBezTo>
                      <a:pt x="3414944" y="1183689"/>
                      <a:pt x="4567562" y="202707"/>
                      <a:pt x="493598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4" name="Straight Connector 23"/>
              <p:cNvCxnSpPr>
                <a:stCxn id="3" idx="0"/>
              </p:cNvCxnSpPr>
              <p:nvPr/>
            </p:nvCxnSpPr>
            <p:spPr>
              <a:xfrm>
                <a:off x="5754688" y="1748135"/>
                <a:ext cx="2702" cy="1524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33800" y="3276600"/>
                <a:ext cx="2020888" cy="1219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51985" y="3276600"/>
                <a:ext cx="2320995" cy="838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11220" y="3840776"/>
                <a:ext cx="1981928" cy="830997"/>
              </a:xfrm>
              <a:prstGeom prst="rect">
                <a:avLst/>
              </a:prstGeom>
              <a:noFill/>
            </p:spPr>
            <p:txBody>
              <a:bodyPr wrap="square" rtlCol="0">
                <a:spAutoFit/>
              </a:bodyPr>
              <a:lstStyle/>
              <a:p>
                <a:r>
                  <a:rPr lang="en-US" sz="2400" b="1" dirty="0">
                    <a:solidFill>
                      <a:srgbClr val="FF0000"/>
                    </a:solidFill>
                    <a:latin typeface="Bookman Old Style" panose="02050604050505020204" pitchFamily="18" charset="0"/>
                  </a:rPr>
                  <a:t>Legislative Branch</a:t>
                </a:r>
              </a:p>
            </p:txBody>
          </p:sp>
          <p:sp>
            <p:nvSpPr>
              <p:cNvPr id="33" name="Rectangle 32"/>
              <p:cNvSpPr/>
              <p:nvPr/>
            </p:nvSpPr>
            <p:spPr>
              <a:xfrm>
                <a:off x="3658738" y="2447863"/>
                <a:ext cx="1861620" cy="830997"/>
              </a:xfrm>
              <a:prstGeom prst="rect">
                <a:avLst/>
              </a:prstGeom>
            </p:spPr>
            <p:txBody>
              <a:bodyPr wrap="square">
                <a:spAutoFit/>
              </a:bodyPr>
              <a:lstStyle/>
              <a:p>
                <a:r>
                  <a:rPr lang="en-US" sz="2400" b="1" dirty="0">
                    <a:solidFill>
                      <a:srgbClr val="FF0000"/>
                    </a:solidFill>
                    <a:latin typeface="Bookman Old Style" panose="02050604050505020204" pitchFamily="18" charset="0"/>
                  </a:rPr>
                  <a:t>Executive Branch  </a:t>
                </a:r>
              </a:p>
            </p:txBody>
          </p:sp>
          <p:sp>
            <p:nvSpPr>
              <p:cNvPr id="35" name="Rectangle 34"/>
              <p:cNvSpPr/>
              <p:nvPr/>
            </p:nvSpPr>
            <p:spPr>
              <a:xfrm>
                <a:off x="6026001" y="2322493"/>
                <a:ext cx="1718416" cy="830997"/>
              </a:xfrm>
              <a:prstGeom prst="rect">
                <a:avLst/>
              </a:prstGeom>
            </p:spPr>
            <p:txBody>
              <a:bodyPr wrap="square">
                <a:spAutoFit/>
              </a:bodyPr>
              <a:lstStyle/>
              <a:p>
                <a:r>
                  <a:rPr lang="en-US" sz="2400" b="1" dirty="0">
                    <a:solidFill>
                      <a:srgbClr val="FF0000"/>
                    </a:solidFill>
                    <a:latin typeface="Bookman Old Style" panose="02050604050505020204" pitchFamily="18" charset="0"/>
                  </a:rPr>
                  <a:t>Judicial  Branch  </a:t>
                </a:r>
              </a:p>
            </p:txBody>
          </p:sp>
          <p:grpSp>
            <p:nvGrpSpPr>
              <p:cNvPr id="44" name="Group 43"/>
              <p:cNvGrpSpPr/>
              <p:nvPr/>
            </p:nvGrpSpPr>
            <p:grpSpPr>
              <a:xfrm>
                <a:off x="4961001" y="1299307"/>
                <a:ext cx="250130" cy="1211386"/>
                <a:chOff x="4424489" y="617414"/>
                <a:chExt cx="250130" cy="1211386"/>
              </a:xfrm>
            </p:grpSpPr>
            <p:sp>
              <p:nvSpPr>
                <p:cNvPr id="38" name="Rectangle 37"/>
                <p:cNvSpPr/>
                <p:nvPr/>
              </p:nvSpPr>
              <p:spPr>
                <a:xfrm>
                  <a:off x="4495800" y="867445"/>
                  <a:ext cx="152400" cy="96135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40"/>
                <p:cNvSpPr/>
                <p:nvPr/>
              </p:nvSpPr>
              <p:spPr>
                <a:xfrm rot="2659987" flipH="1">
                  <a:off x="4424489" y="617414"/>
                  <a:ext cx="250130" cy="244375"/>
                </a:xfrm>
                <a:prstGeom prst="teardrop">
                  <a:avLst/>
                </a:prstGeom>
                <a:gradFill flip="none" rotWithShape="1">
                  <a:gsLst>
                    <a:gs pos="0">
                      <a:srgbClr val="FFFF00"/>
                    </a:gs>
                    <a:gs pos="50000">
                      <a:schemeClr val="accent6">
                        <a:shade val="67500"/>
                        <a:satMod val="115000"/>
                      </a:schemeClr>
                    </a:gs>
                    <a:gs pos="100000">
                      <a:schemeClr val="accent6">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787417" y="1112732"/>
                <a:ext cx="250130" cy="1209761"/>
                <a:chOff x="6091522" y="361194"/>
                <a:chExt cx="250130" cy="1209761"/>
              </a:xfrm>
            </p:grpSpPr>
            <p:sp>
              <p:nvSpPr>
                <p:cNvPr id="39" name="Rectangle 38"/>
                <p:cNvSpPr/>
                <p:nvPr/>
              </p:nvSpPr>
              <p:spPr>
                <a:xfrm>
                  <a:off x="6140388" y="609600"/>
                  <a:ext cx="152400" cy="96135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ardrop 41"/>
                <p:cNvSpPr/>
                <p:nvPr/>
              </p:nvSpPr>
              <p:spPr>
                <a:xfrm rot="2659987" flipH="1">
                  <a:off x="6091522" y="361194"/>
                  <a:ext cx="250130" cy="244375"/>
                </a:xfrm>
                <a:prstGeom prst="teardrop">
                  <a:avLst/>
                </a:prstGeom>
                <a:gradFill flip="none" rotWithShape="1">
                  <a:gsLst>
                    <a:gs pos="0">
                      <a:srgbClr val="FFFF00"/>
                    </a:gs>
                    <a:gs pos="50000">
                      <a:schemeClr val="accent6">
                        <a:shade val="67500"/>
                        <a:satMod val="115000"/>
                      </a:schemeClr>
                    </a:gs>
                    <a:gs pos="100000">
                      <a:schemeClr val="accent6">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36283" y="3401970"/>
                <a:ext cx="250130" cy="1207858"/>
                <a:chOff x="7762850" y="697142"/>
                <a:chExt cx="250130" cy="1207858"/>
              </a:xfrm>
            </p:grpSpPr>
            <p:sp>
              <p:nvSpPr>
                <p:cNvPr id="40" name="Rectangle 39"/>
                <p:cNvSpPr/>
                <p:nvPr/>
              </p:nvSpPr>
              <p:spPr>
                <a:xfrm>
                  <a:off x="7811715" y="943645"/>
                  <a:ext cx="152400" cy="96135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p:cNvSpPr/>
                <p:nvPr/>
              </p:nvSpPr>
              <p:spPr>
                <a:xfrm rot="2659987" flipH="1">
                  <a:off x="7762850" y="697142"/>
                  <a:ext cx="250130" cy="244375"/>
                </a:xfrm>
                <a:prstGeom prst="teardrop">
                  <a:avLst/>
                </a:prstGeom>
                <a:gradFill flip="none" rotWithShape="1">
                  <a:gsLst>
                    <a:gs pos="0">
                      <a:srgbClr val="FFFF00"/>
                    </a:gs>
                    <a:gs pos="50000">
                      <a:schemeClr val="accent6">
                        <a:shade val="67500"/>
                        <a:satMod val="115000"/>
                      </a:schemeClr>
                    </a:gs>
                    <a:gs pos="100000">
                      <a:schemeClr val="accent6">
                        <a:shade val="100000"/>
                        <a:satMod val="115000"/>
                      </a:schemeClr>
                    </a:gs>
                  </a:gsLst>
                  <a:lin ang="16200000" scaled="1"/>
                  <a:tileRect/>
                </a:gra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 name="Content Placeholder 5"/>
          <p:cNvSpPr txBox="1">
            <a:spLocks/>
          </p:cNvSpPr>
          <p:nvPr/>
        </p:nvSpPr>
        <p:spPr>
          <a:xfrm>
            <a:off x="184768" y="1472524"/>
            <a:ext cx="3746377" cy="24341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dirty="0">
                <a:solidFill>
                  <a:srgbClr val="FF0000"/>
                </a:solidFill>
                <a:latin typeface="Bookman Old Style" panose="02050604050505020204" pitchFamily="18" charset="0"/>
              </a:rPr>
              <a:t>Each level of government has three branches – legislative, executive, and judicial.  </a:t>
            </a:r>
          </a:p>
        </p:txBody>
      </p:sp>
      <p:sp>
        <p:nvSpPr>
          <p:cNvPr id="48" name="Content Placeholder 5"/>
          <p:cNvSpPr txBox="1">
            <a:spLocks/>
          </p:cNvSpPr>
          <p:nvPr/>
        </p:nvSpPr>
        <p:spPr>
          <a:xfrm>
            <a:off x="167708" y="3841383"/>
            <a:ext cx="3754338" cy="277605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Bookman Old Style" panose="02050604050505020204" pitchFamily="18" charset="0"/>
              </a:rPr>
              <a:t>These branches all have different powers, responsibilities, and requirements. </a:t>
            </a:r>
          </a:p>
        </p:txBody>
      </p:sp>
    </p:spTree>
    <p:extLst>
      <p:ext uri="{BB962C8B-B14F-4D97-AF65-F5344CB8AC3E}">
        <p14:creationId xmlns:p14="http://schemas.microsoft.com/office/powerpoint/2010/main" val="30699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Flocabulary </a:t>
            </a:r>
          </a:p>
        </p:txBody>
      </p:sp>
      <p:pic>
        <p:nvPicPr>
          <p:cNvPr id="4" name="Picture 3" descr="Screen Clippin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600200"/>
            <a:ext cx="6967537" cy="3864697"/>
          </a:xfrm>
          <a:prstGeom prst="rect">
            <a:avLst/>
          </a:prstGeom>
        </p:spPr>
      </p:pic>
      <p:sp>
        <p:nvSpPr>
          <p:cNvPr id="5" name="TextBox 4"/>
          <p:cNvSpPr txBox="1"/>
          <p:nvPr/>
        </p:nvSpPr>
        <p:spPr>
          <a:xfrm>
            <a:off x="533400" y="5432631"/>
            <a:ext cx="8229600" cy="369332"/>
          </a:xfrm>
          <a:prstGeom prst="rect">
            <a:avLst/>
          </a:prstGeom>
          <a:noFill/>
        </p:spPr>
        <p:txBody>
          <a:bodyPr wrap="square" rtlCol="0">
            <a:spAutoFit/>
          </a:bodyPr>
          <a:lstStyle/>
          <a:p>
            <a:pPr algn="ctr"/>
            <a:r>
              <a:rPr lang="en-US" dirty="0"/>
              <a:t>Click the image to be directed to Flocabulary’s Three Branches of Government Rap</a:t>
            </a:r>
          </a:p>
        </p:txBody>
      </p:sp>
      <p:sp>
        <p:nvSpPr>
          <p:cNvPr id="3" name="TextBox 2"/>
          <p:cNvSpPr txBox="1"/>
          <p:nvPr/>
        </p:nvSpPr>
        <p:spPr>
          <a:xfrm>
            <a:off x="0" y="6324600"/>
            <a:ext cx="6400800" cy="307777"/>
          </a:xfrm>
          <a:prstGeom prst="rect">
            <a:avLst/>
          </a:prstGeom>
          <a:noFill/>
        </p:spPr>
        <p:txBody>
          <a:bodyPr wrap="square" rtlCol="0">
            <a:spAutoFit/>
          </a:bodyPr>
          <a:lstStyle/>
          <a:p>
            <a:r>
              <a:rPr lang="en-US" sz="1400" dirty="0"/>
              <a:t>This video and accompanying lyrics were created and published by Flocabulary. </a:t>
            </a:r>
          </a:p>
        </p:txBody>
      </p:sp>
    </p:spTree>
    <p:extLst>
      <p:ext uri="{BB962C8B-B14F-4D97-AF65-F5344CB8AC3E}">
        <p14:creationId xmlns:p14="http://schemas.microsoft.com/office/powerpoint/2010/main" val="3167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Structure of the Branches</a:t>
            </a:r>
            <a:br>
              <a:rPr lang="en-US" dirty="0">
                <a:solidFill>
                  <a:schemeClr val="tx1"/>
                </a:solidFill>
              </a:rPr>
            </a:br>
            <a:r>
              <a:rPr lang="en-US" sz="3600" dirty="0">
                <a:solidFill>
                  <a:schemeClr val="tx1"/>
                </a:solidFill>
              </a:rPr>
              <a:t>(Federal Government) </a:t>
            </a:r>
            <a:endParaRPr lang="en-US" sz="4000" dirty="0">
              <a:solidFill>
                <a:schemeClr val="tx1"/>
              </a:solidFill>
            </a:endParaRPr>
          </a:p>
        </p:txBody>
      </p:sp>
      <p:grpSp>
        <p:nvGrpSpPr>
          <p:cNvPr id="5" name="Group 4"/>
          <p:cNvGrpSpPr/>
          <p:nvPr/>
        </p:nvGrpSpPr>
        <p:grpSpPr>
          <a:xfrm>
            <a:off x="380998" y="1828800"/>
            <a:ext cx="2960078" cy="1302603"/>
            <a:chOff x="380999" y="2962243"/>
            <a:chExt cx="2960078" cy="1302603"/>
          </a:xfrm>
        </p:grpSpPr>
        <p:pic>
          <p:nvPicPr>
            <p:cNvPr id="1026" name="Picture 2"/>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1000" y="2995251"/>
              <a:ext cx="2960077" cy="126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999" y="2962243"/>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1  Legislative Branch</a:t>
              </a:r>
            </a:p>
          </p:txBody>
        </p:sp>
      </p:grpSp>
      <p:grpSp>
        <p:nvGrpSpPr>
          <p:cNvPr id="6" name="Group 5"/>
          <p:cNvGrpSpPr/>
          <p:nvPr/>
        </p:nvGrpSpPr>
        <p:grpSpPr>
          <a:xfrm>
            <a:off x="3282460" y="1828800"/>
            <a:ext cx="2960077" cy="1291559"/>
            <a:chOff x="3341075" y="3048000"/>
            <a:chExt cx="2960077" cy="1291559"/>
          </a:xfrm>
        </p:grpSpPr>
        <p:pic>
          <p:nvPicPr>
            <p:cNvPr id="1027" name="Picture 3"/>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048000"/>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1075" y="3344127"/>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2</a:t>
              </a:r>
            </a:p>
            <a:p>
              <a:pPr algn="ctr"/>
              <a:r>
                <a:rPr lang="en-US" sz="2400" b="1" dirty="0">
                  <a:latin typeface="Cambria" panose="02040503050406030204" pitchFamily="18" charset="0"/>
                </a:rPr>
                <a:t>Executive Branch</a:t>
              </a:r>
            </a:p>
          </p:txBody>
        </p:sp>
      </p:grpSp>
      <p:grpSp>
        <p:nvGrpSpPr>
          <p:cNvPr id="7" name="Group 6"/>
          <p:cNvGrpSpPr/>
          <p:nvPr/>
        </p:nvGrpSpPr>
        <p:grpSpPr>
          <a:xfrm>
            <a:off x="5961185" y="1832640"/>
            <a:ext cx="2960077" cy="1291560"/>
            <a:chOff x="5961185" y="3048001"/>
            <a:chExt cx="2960077" cy="1291560"/>
          </a:xfrm>
        </p:grpSpPr>
        <p:pic>
          <p:nvPicPr>
            <p:cNvPr id="1028" name="Picture 4"/>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b="25903"/>
            <a:stretch/>
          </p:blipFill>
          <p:spPr bwMode="auto">
            <a:xfrm>
              <a:off x="6134100" y="3048001"/>
              <a:ext cx="2628900" cy="12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961185" y="3199684"/>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3</a:t>
              </a:r>
            </a:p>
            <a:p>
              <a:pPr algn="ctr"/>
              <a:r>
                <a:rPr lang="en-US" sz="2400" b="1" dirty="0">
                  <a:latin typeface="Cambria" panose="02040503050406030204" pitchFamily="18" charset="0"/>
                </a:rPr>
                <a:t>Judicial Branch</a:t>
              </a:r>
            </a:p>
          </p:txBody>
        </p:sp>
      </p:grpSp>
      <p:grpSp>
        <p:nvGrpSpPr>
          <p:cNvPr id="12" name="Group 11"/>
          <p:cNvGrpSpPr/>
          <p:nvPr/>
        </p:nvGrpSpPr>
        <p:grpSpPr>
          <a:xfrm>
            <a:off x="144532" y="3048000"/>
            <a:ext cx="2141468" cy="3335446"/>
            <a:chOff x="144532" y="3377476"/>
            <a:chExt cx="2141468" cy="3335446"/>
          </a:xfrm>
        </p:grpSpPr>
        <p:sp>
          <p:nvSpPr>
            <p:cNvPr id="8" name="Down Arrow 7"/>
            <p:cNvSpPr/>
            <p:nvPr/>
          </p:nvSpPr>
          <p:spPr>
            <a:xfrm>
              <a:off x="963168" y="3377476"/>
              <a:ext cx="484632" cy="700491"/>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4532" y="4004488"/>
              <a:ext cx="2141468" cy="2708434"/>
            </a:xfrm>
            <a:prstGeom prst="rect">
              <a:avLst/>
            </a:prstGeom>
            <a:noFill/>
          </p:spPr>
          <p:txBody>
            <a:bodyPr wrap="square" rtlCol="0">
              <a:spAutoFit/>
            </a:bodyPr>
            <a:lstStyle/>
            <a:p>
              <a:pPr algn="ctr"/>
              <a:r>
                <a:rPr lang="en-US" sz="2000" b="1" dirty="0">
                  <a:latin typeface="Cambria" panose="02040503050406030204" pitchFamily="18" charset="0"/>
                </a:rPr>
                <a:t>Senate</a:t>
              </a:r>
            </a:p>
            <a:p>
              <a:pPr algn="ctr"/>
              <a:r>
                <a:rPr lang="en-US" dirty="0">
                  <a:latin typeface="Cambria" panose="02040503050406030204" pitchFamily="18" charset="0"/>
                </a:rPr>
                <a:t>100 members </a:t>
              </a:r>
            </a:p>
            <a:p>
              <a:pPr algn="ctr"/>
              <a:r>
                <a:rPr lang="en-US" dirty="0">
                  <a:latin typeface="Cambria" panose="02040503050406030204" pitchFamily="18" charset="0"/>
                </a:rPr>
                <a:t>(2 per state)</a:t>
              </a:r>
            </a:p>
            <a:p>
              <a:pPr algn="ctr"/>
              <a:r>
                <a:rPr lang="en-US" b="1" dirty="0">
                  <a:solidFill>
                    <a:srgbClr val="FF0000"/>
                  </a:solidFill>
                  <a:latin typeface="Cambria" panose="02040503050406030204" pitchFamily="18" charset="0"/>
                </a:rPr>
                <a:t>Leaders:</a:t>
              </a:r>
            </a:p>
            <a:p>
              <a:pPr algn="ctr"/>
              <a:r>
                <a:rPr lang="en-US" sz="1600" dirty="0">
                  <a:solidFill>
                    <a:srgbClr val="FF0000"/>
                  </a:solidFill>
                  <a:latin typeface="Cambria" panose="02040503050406030204" pitchFamily="18" charset="0"/>
                </a:rPr>
                <a:t>President pro tempore of the Senate </a:t>
              </a:r>
            </a:p>
            <a:p>
              <a:pPr algn="ctr"/>
              <a:r>
                <a:rPr lang="en-US" sz="1600" dirty="0">
                  <a:solidFill>
                    <a:srgbClr val="FF0000"/>
                  </a:solidFill>
                  <a:latin typeface="Cambria" panose="02040503050406030204" pitchFamily="18" charset="0"/>
                </a:rPr>
                <a:t>Senate Majority Leader</a:t>
              </a:r>
            </a:p>
            <a:p>
              <a:pPr algn="ctr"/>
              <a:r>
                <a:rPr lang="en-US" sz="1600" dirty="0">
                  <a:solidFill>
                    <a:srgbClr val="FF0000"/>
                  </a:solidFill>
                  <a:latin typeface="Cambria" panose="02040503050406030204" pitchFamily="18" charset="0"/>
                </a:rPr>
                <a:t>Senate Minority Leader</a:t>
              </a:r>
            </a:p>
          </p:txBody>
        </p:sp>
      </p:grpSp>
      <p:grpSp>
        <p:nvGrpSpPr>
          <p:cNvPr id="13" name="Group 12"/>
          <p:cNvGrpSpPr/>
          <p:nvPr/>
        </p:nvGrpSpPr>
        <p:grpSpPr>
          <a:xfrm>
            <a:off x="2035572" y="2971800"/>
            <a:ext cx="2307827" cy="3191470"/>
            <a:chOff x="2252390" y="3411203"/>
            <a:chExt cx="1964453" cy="3191470"/>
          </a:xfrm>
        </p:grpSpPr>
        <p:sp>
          <p:nvSpPr>
            <p:cNvPr id="14" name="Down Arrow 13"/>
            <p:cNvSpPr/>
            <p:nvPr/>
          </p:nvSpPr>
          <p:spPr>
            <a:xfrm>
              <a:off x="2889000" y="3411203"/>
              <a:ext cx="419770" cy="700491"/>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52390" y="4109683"/>
              <a:ext cx="1964453" cy="2492990"/>
            </a:xfrm>
            <a:prstGeom prst="rect">
              <a:avLst/>
            </a:prstGeom>
            <a:noFill/>
          </p:spPr>
          <p:txBody>
            <a:bodyPr wrap="square" rtlCol="0">
              <a:spAutoFit/>
            </a:bodyPr>
            <a:lstStyle/>
            <a:p>
              <a:pPr algn="ctr"/>
              <a:r>
                <a:rPr lang="en-US" b="1" dirty="0">
                  <a:latin typeface="Cambria" panose="02040503050406030204" pitchFamily="18" charset="0"/>
                </a:rPr>
                <a:t>House of Representatives</a:t>
              </a:r>
            </a:p>
            <a:p>
              <a:pPr algn="ctr"/>
              <a:r>
                <a:rPr lang="en-US" dirty="0">
                  <a:latin typeface="Cambria" panose="02040503050406030204" pitchFamily="18" charset="0"/>
                </a:rPr>
                <a:t>435 members </a:t>
              </a:r>
            </a:p>
            <a:p>
              <a:pPr algn="ctr"/>
              <a:r>
                <a:rPr lang="en-US" dirty="0">
                  <a:latin typeface="Cambria" panose="02040503050406030204" pitchFamily="18" charset="0"/>
                </a:rPr>
                <a:t>(based on population)</a:t>
              </a:r>
            </a:p>
            <a:p>
              <a:pPr algn="ctr"/>
              <a:r>
                <a:rPr lang="en-US" b="1" dirty="0">
                  <a:solidFill>
                    <a:srgbClr val="FF0000"/>
                  </a:solidFill>
                  <a:latin typeface="Cambria" panose="02040503050406030204" pitchFamily="18" charset="0"/>
                </a:rPr>
                <a:t>Leaders:</a:t>
              </a:r>
            </a:p>
            <a:p>
              <a:pPr algn="ctr"/>
              <a:r>
                <a:rPr lang="en-US" sz="1600" dirty="0">
                  <a:solidFill>
                    <a:srgbClr val="FF0000"/>
                  </a:solidFill>
                  <a:latin typeface="Cambria" panose="02040503050406030204" pitchFamily="18" charset="0"/>
                </a:rPr>
                <a:t>Speaker of the House</a:t>
              </a:r>
            </a:p>
            <a:p>
              <a:pPr algn="ctr"/>
              <a:r>
                <a:rPr lang="en-US" sz="1600" dirty="0">
                  <a:solidFill>
                    <a:srgbClr val="FF0000"/>
                  </a:solidFill>
                  <a:latin typeface="Cambria" panose="02040503050406030204" pitchFamily="18" charset="0"/>
                </a:rPr>
                <a:t>House Majority Leader</a:t>
              </a:r>
            </a:p>
            <a:p>
              <a:pPr algn="ctr"/>
              <a:r>
                <a:rPr lang="en-US" sz="1600" dirty="0">
                  <a:solidFill>
                    <a:srgbClr val="FF0000"/>
                  </a:solidFill>
                  <a:latin typeface="Cambria" panose="02040503050406030204" pitchFamily="18" charset="0"/>
                </a:rPr>
                <a:t>House Minority Leader</a:t>
              </a:r>
            </a:p>
          </p:txBody>
        </p:sp>
      </p:grpSp>
      <p:grpSp>
        <p:nvGrpSpPr>
          <p:cNvPr id="15" name="Group 14"/>
          <p:cNvGrpSpPr/>
          <p:nvPr/>
        </p:nvGrpSpPr>
        <p:grpSpPr>
          <a:xfrm>
            <a:off x="4131547" y="3048000"/>
            <a:ext cx="1964453" cy="1855683"/>
            <a:chOff x="3780272" y="3517392"/>
            <a:chExt cx="1964453" cy="1855683"/>
          </a:xfrm>
        </p:grpSpPr>
        <p:sp>
          <p:nvSpPr>
            <p:cNvPr id="17" name="Down Arrow 16"/>
            <p:cNvSpPr/>
            <p:nvPr/>
          </p:nvSpPr>
          <p:spPr>
            <a:xfrm>
              <a:off x="4520183" y="3517392"/>
              <a:ext cx="484632" cy="978408"/>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780272" y="4449745"/>
              <a:ext cx="1964453" cy="923330"/>
            </a:xfrm>
            <a:prstGeom prst="rect">
              <a:avLst/>
            </a:prstGeom>
            <a:noFill/>
          </p:spPr>
          <p:txBody>
            <a:bodyPr wrap="square" rtlCol="0">
              <a:spAutoFit/>
            </a:bodyPr>
            <a:lstStyle/>
            <a:p>
              <a:pPr algn="ctr"/>
              <a:r>
                <a:rPr lang="en-US" b="1" dirty="0">
                  <a:latin typeface="Cambria" panose="02040503050406030204" pitchFamily="18" charset="0"/>
                </a:rPr>
                <a:t>President</a:t>
              </a:r>
            </a:p>
            <a:p>
              <a:pPr algn="ctr"/>
              <a:r>
                <a:rPr lang="en-US" dirty="0">
                  <a:latin typeface="Cambria" panose="02040503050406030204" pitchFamily="18" charset="0"/>
                </a:rPr>
                <a:t>Vice President</a:t>
              </a:r>
            </a:p>
            <a:p>
              <a:pPr algn="ctr"/>
              <a:r>
                <a:rPr lang="en-US" dirty="0">
                  <a:latin typeface="Cambria" panose="02040503050406030204" pitchFamily="18" charset="0"/>
                </a:rPr>
                <a:t>Cabinet </a:t>
              </a:r>
            </a:p>
          </p:txBody>
        </p:sp>
      </p:grpSp>
      <p:grpSp>
        <p:nvGrpSpPr>
          <p:cNvPr id="21" name="Group 20"/>
          <p:cNvGrpSpPr/>
          <p:nvPr/>
        </p:nvGrpSpPr>
        <p:grpSpPr>
          <a:xfrm>
            <a:off x="6466322" y="2971800"/>
            <a:ext cx="1964453" cy="3375492"/>
            <a:chOff x="6466322" y="3517392"/>
            <a:chExt cx="1964453" cy="3375492"/>
          </a:xfrm>
        </p:grpSpPr>
        <p:sp>
          <p:nvSpPr>
            <p:cNvPr id="19" name="Down Arrow 18"/>
            <p:cNvSpPr/>
            <p:nvPr/>
          </p:nvSpPr>
          <p:spPr>
            <a:xfrm>
              <a:off x="7206233" y="3517392"/>
              <a:ext cx="484632" cy="978408"/>
            </a:xfrm>
            <a:prstGeom prst="downArrow">
              <a:avLst/>
            </a:prstGeom>
            <a:solidFill>
              <a:srgbClr val="FAEA1A"/>
            </a:solidFill>
            <a:ln>
              <a:solidFill>
                <a:srgbClr val="0A8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66322" y="4584560"/>
              <a:ext cx="1964453" cy="2308324"/>
            </a:xfrm>
            <a:prstGeom prst="rect">
              <a:avLst/>
            </a:prstGeom>
            <a:solidFill>
              <a:schemeClr val="bg1"/>
            </a:solidFill>
          </p:spPr>
          <p:txBody>
            <a:bodyPr wrap="square" rtlCol="0">
              <a:spAutoFit/>
            </a:bodyPr>
            <a:lstStyle/>
            <a:p>
              <a:pPr algn="ctr"/>
              <a:r>
                <a:rPr lang="en-US" b="1" dirty="0">
                  <a:latin typeface="Cambria" panose="02040503050406030204" pitchFamily="18" charset="0"/>
                </a:rPr>
                <a:t>U.S. Supreme Court </a:t>
              </a:r>
            </a:p>
            <a:p>
              <a:pPr algn="ctr"/>
              <a:r>
                <a:rPr lang="en-US" dirty="0">
                  <a:latin typeface="Cambria" panose="02040503050406030204" pitchFamily="18" charset="0"/>
                </a:rPr>
                <a:t>9 Justices </a:t>
              </a:r>
            </a:p>
            <a:p>
              <a:pPr algn="ctr"/>
              <a:r>
                <a:rPr lang="en-US" b="1" dirty="0">
                  <a:latin typeface="Cambria" panose="02040503050406030204" pitchFamily="18" charset="0"/>
                </a:rPr>
                <a:t>Leader</a:t>
              </a:r>
            </a:p>
            <a:p>
              <a:pPr algn="ctr"/>
              <a:r>
                <a:rPr lang="en-US" dirty="0">
                  <a:latin typeface="Cambria" panose="02040503050406030204" pitchFamily="18" charset="0"/>
                </a:rPr>
                <a:t>Chief Justice </a:t>
              </a:r>
            </a:p>
            <a:p>
              <a:pPr algn="ctr"/>
              <a:endParaRPr lang="en-US" dirty="0">
                <a:latin typeface="Cambria" panose="02040503050406030204" pitchFamily="18" charset="0"/>
              </a:endParaRPr>
            </a:p>
            <a:p>
              <a:pPr algn="ctr"/>
              <a:r>
                <a:rPr lang="en-US" dirty="0">
                  <a:latin typeface="Cambria" panose="02040503050406030204" pitchFamily="18" charset="0"/>
                </a:rPr>
                <a:t>Other inferior courts </a:t>
              </a:r>
            </a:p>
          </p:txBody>
        </p:sp>
      </p:grpSp>
      <p:sp>
        <p:nvSpPr>
          <p:cNvPr id="3" name="TextBox 2"/>
          <p:cNvSpPr txBox="1"/>
          <p:nvPr/>
        </p:nvSpPr>
        <p:spPr>
          <a:xfrm>
            <a:off x="565636" y="2659797"/>
            <a:ext cx="2590800" cy="369332"/>
          </a:xfrm>
          <a:prstGeom prst="rect">
            <a:avLst/>
          </a:prstGeom>
          <a:noFill/>
        </p:spPr>
        <p:txBody>
          <a:bodyPr wrap="square" rtlCol="0">
            <a:spAutoFit/>
          </a:bodyPr>
          <a:lstStyle/>
          <a:p>
            <a:pPr algn="ctr"/>
            <a:r>
              <a:rPr lang="en-US" b="1" dirty="0">
                <a:latin typeface="Cambria" panose="02040503050406030204" pitchFamily="18" charset="0"/>
              </a:rPr>
              <a:t>CONGRESS</a:t>
            </a:r>
          </a:p>
        </p:txBody>
      </p:sp>
    </p:spTree>
    <p:extLst>
      <p:ext uri="{BB962C8B-B14F-4D97-AF65-F5344CB8AC3E}">
        <p14:creationId xmlns:p14="http://schemas.microsoft.com/office/powerpoint/2010/main" val="40979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Branches </a:t>
            </a:r>
          </a:p>
        </p:txBody>
      </p:sp>
      <p:grpSp>
        <p:nvGrpSpPr>
          <p:cNvPr id="5" name="Group 4"/>
          <p:cNvGrpSpPr/>
          <p:nvPr/>
        </p:nvGrpSpPr>
        <p:grpSpPr>
          <a:xfrm>
            <a:off x="380998" y="1600200"/>
            <a:ext cx="2960078" cy="2270879"/>
            <a:chOff x="380999" y="1826446"/>
            <a:chExt cx="2960078" cy="2270879"/>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78000"/>
                      </a14:imgEffect>
                    </a14:imgLayer>
                  </a14:imgProps>
                </a:ext>
                <a:ext uri="{28A0092B-C50C-407E-A947-70E740481C1C}">
                  <a14:useLocalDpi xmlns:a14="http://schemas.microsoft.com/office/drawing/2010/main" val="0"/>
                </a:ext>
              </a:extLst>
            </a:blip>
            <a:srcRect/>
            <a:stretch>
              <a:fillRect/>
            </a:stretch>
          </p:blipFill>
          <p:spPr bwMode="auto">
            <a:xfrm>
              <a:off x="381000" y="3026775"/>
              <a:ext cx="2960077" cy="107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999" y="1826446"/>
              <a:ext cx="2960077" cy="1200329"/>
            </a:xfrm>
            <a:prstGeom prst="rect">
              <a:avLst/>
            </a:prstGeom>
            <a:noFill/>
          </p:spPr>
          <p:txBody>
            <a:bodyPr wrap="square" rtlCol="0">
              <a:spAutoFit/>
            </a:bodyPr>
            <a:lstStyle/>
            <a:p>
              <a:pPr algn="ctr"/>
              <a:r>
                <a:rPr lang="en-US" sz="2400" b="1" dirty="0">
                  <a:latin typeface="Cambria" panose="02040503050406030204" pitchFamily="18" charset="0"/>
                </a:rPr>
                <a:t>ARTICLE 1  Legislative Branch</a:t>
              </a:r>
            </a:p>
            <a:p>
              <a:pPr algn="ctr"/>
              <a:r>
                <a:rPr lang="en-US" sz="2400" b="1" dirty="0">
                  <a:latin typeface="Cambria" panose="02040503050406030204" pitchFamily="18" charset="0"/>
                </a:rPr>
                <a:t>(Congress)</a:t>
              </a:r>
            </a:p>
          </p:txBody>
        </p:sp>
      </p:grpSp>
      <p:grpSp>
        <p:nvGrpSpPr>
          <p:cNvPr id="6" name="Group 5"/>
          <p:cNvGrpSpPr/>
          <p:nvPr/>
        </p:nvGrpSpPr>
        <p:grpSpPr>
          <a:xfrm>
            <a:off x="3282459" y="1676400"/>
            <a:ext cx="2960077" cy="2205959"/>
            <a:chOff x="3341074" y="2013737"/>
            <a:chExt cx="2960077" cy="2205959"/>
          </a:xfrm>
        </p:grpSpPr>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75000"/>
                      </a14:imgEffect>
                    </a14:imgLayer>
                  </a14:imgProps>
                </a:ext>
                <a:ext uri="{28A0092B-C50C-407E-A947-70E740481C1C}">
                  <a14:useLocalDpi xmlns:a14="http://schemas.microsoft.com/office/drawing/2010/main" val="0"/>
                </a:ext>
              </a:extLst>
            </a:blip>
            <a:srcRect/>
            <a:stretch>
              <a:fillRect/>
            </a:stretch>
          </p:blipFill>
          <p:spPr bwMode="auto">
            <a:xfrm>
              <a:off x="3505200" y="2928137"/>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1074" y="2013737"/>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2</a:t>
              </a:r>
            </a:p>
            <a:p>
              <a:pPr algn="ctr"/>
              <a:r>
                <a:rPr lang="en-US" sz="2400" b="1" dirty="0">
                  <a:latin typeface="Cambria" panose="02040503050406030204" pitchFamily="18" charset="0"/>
                </a:rPr>
                <a:t>Executive Branch</a:t>
              </a:r>
            </a:p>
          </p:txBody>
        </p:sp>
      </p:grpSp>
      <p:grpSp>
        <p:nvGrpSpPr>
          <p:cNvPr id="7" name="Group 6"/>
          <p:cNvGrpSpPr/>
          <p:nvPr/>
        </p:nvGrpSpPr>
        <p:grpSpPr>
          <a:xfrm>
            <a:off x="5968511" y="1676400"/>
            <a:ext cx="2960077" cy="2205960"/>
            <a:chOff x="5968511" y="1942624"/>
            <a:chExt cx="2960077" cy="2205960"/>
          </a:xfrm>
        </p:grpSpPr>
        <p:pic>
          <p:nvPicPr>
            <p:cNvPr id="1028" name="Picture 4"/>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40000" contrast="-76000"/>
                      </a14:imgEffect>
                    </a14:imgLayer>
                  </a14:imgProps>
                </a:ext>
                <a:ext uri="{28A0092B-C50C-407E-A947-70E740481C1C}">
                  <a14:useLocalDpi xmlns:a14="http://schemas.microsoft.com/office/drawing/2010/main" val="0"/>
                </a:ext>
              </a:extLst>
            </a:blip>
            <a:srcRect b="25903"/>
            <a:stretch/>
          </p:blipFill>
          <p:spPr bwMode="auto">
            <a:xfrm>
              <a:off x="6134100" y="2857024"/>
              <a:ext cx="2628900" cy="12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968511" y="1942624"/>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3</a:t>
              </a:r>
            </a:p>
            <a:p>
              <a:pPr algn="ctr"/>
              <a:r>
                <a:rPr lang="en-US" sz="2400" b="1" dirty="0">
                  <a:latin typeface="Cambria" panose="02040503050406030204" pitchFamily="18" charset="0"/>
                </a:rPr>
                <a:t>Judicial Branch</a:t>
              </a:r>
            </a:p>
          </p:txBody>
        </p:sp>
      </p:grpSp>
      <p:sp>
        <p:nvSpPr>
          <p:cNvPr id="3" name="TextBox 2"/>
          <p:cNvSpPr txBox="1"/>
          <p:nvPr/>
        </p:nvSpPr>
        <p:spPr>
          <a:xfrm>
            <a:off x="609600" y="3011269"/>
            <a:ext cx="2590800" cy="646331"/>
          </a:xfrm>
          <a:prstGeom prst="rect">
            <a:avLst/>
          </a:prstGeom>
          <a:noFill/>
        </p:spPr>
        <p:txBody>
          <a:bodyPr wrap="square" rtlCol="0">
            <a:spAutoFit/>
          </a:bodyPr>
          <a:lstStyle/>
          <a:p>
            <a:pPr algn="ctr"/>
            <a:r>
              <a:rPr lang="en-US" sz="3600" dirty="0">
                <a:latin typeface="Cooper Black" panose="0208090404030B020404" pitchFamily="18" charset="0"/>
              </a:rPr>
              <a:t>Make Law </a:t>
            </a:r>
          </a:p>
        </p:txBody>
      </p:sp>
      <p:sp>
        <p:nvSpPr>
          <p:cNvPr id="25" name="TextBox 24"/>
          <p:cNvSpPr txBox="1"/>
          <p:nvPr/>
        </p:nvSpPr>
        <p:spPr>
          <a:xfrm>
            <a:off x="3408485" y="2667000"/>
            <a:ext cx="2590800" cy="1077218"/>
          </a:xfrm>
          <a:prstGeom prst="rect">
            <a:avLst/>
          </a:prstGeom>
          <a:noFill/>
        </p:spPr>
        <p:txBody>
          <a:bodyPr wrap="square" rtlCol="0">
            <a:spAutoFit/>
          </a:bodyPr>
          <a:lstStyle/>
          <a:p>
            <a:pPr algn="ctr"/>
            <a:r>
              <a:rPr lang="en-US" sz="3200" dirty="0">
                <a:latin typeface="Cooper Black" panose="0208090404030B020404" pitchFamily="18" charset="0"/>
              </a:rPr>
              <a:t>Execute the law</a:t>
            </a:r>
          </a:p>
        </p:txBody>
      </p:sp>
      <p:sp>
        <p:nvSpPr>
          <p:cNvPr id="26" name="TextBox 25"/>
          <p:cNvSpPr txBox="1"/>
          <p:nvPr/>
        </p:nvSpPr>
        <p:spPr>
          <a:xfrm>
            <a:off x="6172200" y="2514600"/>
            <a:ext cx="2590800" cy="1384995"/>
          </a:xfrm>
          <a:prstGeom prst="rect">
            <a:avLst/>
          </a:prstGeom>
          <a:noFill/>
        </p:spPr>
        <p:txBody>
          <a:bodyPr wrap="square" rtlCol="0">
            <a:spAutoFit/>
          </a:bodyPr>
          <a:lstStyle/>
          <a:p>
            <a:pPr algn="ctr"/>
            <a:r>
              <a:rPr lang="en-US" sz="2800" dirty="0">
                <a:latin typeface="Cooper Black" panose="0208090404030B020404" pitchFamily="18" charset="0"/>
              </a:rPr>
              <a:t>Interpret and apply the law</a:t>
            </a:r>
          </a:p>
        </p:txBody>
      </p:sp>
      <p:sp>
        <p:nvSpPr>
          <p:cNvPr id="22" name="TextBox 21"/>
          <p:cNvSpPr txBox="1"/>
          <p:nvPr/>
        </p:nvSpPr>
        <p:spPr>
          <a:xfrm>
            <a:off x="228600" y="3810000"/>
            <a:ext cx="3130059"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Approve the President’s budget </a:t>
            </a:r>
          </a:p>
          <a:p>
            <a:pPr marL="285750" indent="-285750">
              <a:buFont typeface="Arial" panose="020B0604020202020204" pitchFamily="34" charset="0"/>
              <a:buChar char="•"/>
            </a:pPr>
            <a:r>
              <a:rPr lang="en-US" dirty="0">
                <a:latin typeface="Cambria" panose="02040503050406030204" pitchFamily="18" charset="0"/>
              </a:rPr>
              <a:t>Declare war</a:t>
            </a:r>
          </a:p>
          <a:p>
            <a:pPr marL="285750" indent="-285750">
              <a:buFont typeface="Arial" panose="020B0604020202020204" pitchFamily="34" charset="0"/>
              <a:buChar char="•"/>
            </a:pPr>
            <a:r>
              <a:rPr lang="en-US" dirty="0">
                <a:latin typeface="Cambria" panose="02040503050406030204" pitchFamily="18" charset="0"/>
              </a:rPr>
              <a:t>Senate approval/rejection of treaties  </a:t>
            </a:r>
          </a:p>
          <a:p>
            <a:pPr marL="285750" indent="-285750">
              <a:buFont typeface="Arial" panose="020B0604020202020204" pitchFamily="34" charset="0"/>
              <a:buChar char="•"/>
            </a:pPr>
            <a:r>
              <a:rPr lang="en-US" dirty="0">
                <a:latin typeface="Cambria" panose="02040503050406030204" pitchFamily="18" charset="0"/>
              </a:rPr>
              <a:t>Senate approval and rejection of Presidential appointments </a:t>
            </a:r>
          </a:p>
          <a:p>
            <a:pPr marL="285750" indent="-285750">
              <a:buFont typeface="Arial" panose="020B0604020202020204" pitchFamily="34" charset="0"/>
              <a:buChar char="•"/>
            </a:pPr>
            <a:r>
              <a:rPr lang="en-US" dirty="0">
                <a:latin typeface="Cambria" panose="02040503050406030204" pitchFamily="18" charset="0"/>
              </a:rPr>
              <a:t>Impeachment (removal from office) </a:t>
            </a:r>
          </a:p>
          <a:p>
            <a:pPr marL="285750" indent="-285750">
              <a:buFont typeface="Arial" panose="020B0604020202020204" pitchFamily="34" charset="0"/>
              <a:buChar char="•"/>
            </a:pPr>
            <a:endParaRPr lang="en-US" dirty="0">
              <a:latin typeface="Cambria" panose="02040503050406030204" pitchFamily="18" charset="0"/>
            </a:endParaRPr>
          </a:p>
        </p:txBody>
      </p:sp>
      <p:sp>
        <p:nvSpPr>
          <p:cNvPr id="28" name="TextBox 27"/>
          <p:cNvSpPr txBox="1"/>
          <p:nvPr/>
        </p:nvSpPr>
        <p:spPr>
          <a:xfrm>
            <a:off x="3341075" y="3886200"/>
            <a:ext cx="2825259"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Approve or veto Congress’ bills</a:t>
            </a:r>
          </a:p>
          <a:p>
            <a:pPr marL="285750" indent="-285750">
              <a:buFont typeface="Arial" panose="020B0604020202020204" pitchFamily="34" charset="0"/>
              <a:buChar char="•"/>
            </a:pPr>
            <a:r>
              <a:rPr lang="en-US" dirty="0">
                <a:latin typeface="Cambria" panose="02040503050406030204" pitchFamily="18" charset="0"/>
              </a:rPr>
              <a:t>Direct the military</a:t>
            </a:r>
          </a:p>
          <a:p>
            <a:pPr marL="285750" indent="-285750">
              <a:buFont typeface="Arial" panose="020B0604020202020204" pitchFamily="34" charset="0"/>
              <a:buChar char="•"/>
            </a:pPr>
            <a:r>
              <a:rPr lang="en-US" dirty="0">
                <a:latin typeface="Cambria" panose="02040503050406030204" pitchFamily="18" charset="0"/>
              </a:rPr>
              <a:t>Write the federal budget </a:t>
            </a:r>
          </a:p>
          <a:p>
            <a:pPr marL="285750" indent="-285750">
              <a:buFont typeface="Arial" panose="020B0604020202020204" pitchFamily="34" charset="0"/>
              <a:buChar char="•"/>
            </a:pPr>
            <a:r>
              <a:rPr lang="en-US" dirty="0">
                <a:latin typeface="Cambria" panose="02040503050406030204" pitchFamily="18" charset="0"/>
              </a:rPr>
              <a:t>Make foreign policy/treaties</a:t>
            </a:r>
          </a:p>
          <a:p>
            <a:pPr marL="285750" indent="-285750">
              <a:buFont typeface="Arial" panose="020B0604020202020204" pitchFamily="34" charset="0"/>
              <a:buChar char="•"/>
            </a:pPr>
            <a:r>
              <a:rPr lang="en-US" dirty="0">
                <a:latin typeface="Cambria" panose="02040503050406030204" pitchFamily="18" charset="0"/>
              </a:rPr>
              <a:t>Make appointments </a:t>
            </a:r>
          </a:p>
          <a:p>
            <a:pPr marL="285750" indent="-285750">
              <a:buFont typeface="Arial" panose="020B0604020202020204" pitchFamily="34" charset="0"/>
              <a:buChar char="•"/>
            </a:pPr>
            <a:r>
              <a:rPr lang="en-US" dirty="0">
                <a:latin typeface="Cambria" panose="02040503050406030204" pitchFamily="18" charset="0"/>
              </a:rPr>
              <a:t>Grant pardons </a:t>
            </a:r>
          </a:p>
        </p:txBody>
      </p:sp>
      <p:sp>
        <p:nvSpPr>
          <p:cNvPr id="29" name="TextBox 28"/>
          <p:cNvSpPr txBox="1"/>
          <p:nvPr/>
        </p:nvSpPr>
        <p:spPr>
          <a:xfrm>
            <a:off x="6035920" y="4114800"/>
            <a:ext cx="2825259"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Decide if laws are unconstitutional</a:t>
            </a:r>
          </a:p>
          <a:p>
            <a:pPr marL="285750" indent="-285750">
              <a:buFont typeface="Arial" panose="020B0604020202020204" pitchFamily="34" charset="0"/>
              <a:buChar char="•"/>
            </a:pPr>
            <a:r>
              <a:rPr lang="en-US" dirty="0">
                <a:latin typeface="Cambria" panose="02040503050406030204" pitchFamily="18" charset="0"/>
              </a:rPr>
              <a:t>Decide court cases</a:t>
            </a:r>
          </a:p>
          <a:p>
            <a:pPr marL="285750" indent="-285750">
              <a:buFont typeface="Arial" panose="020B0604020202020204" pitchFamily="34" charset="0"/>
              <a:buChar char="•"/>
            </a:pPr>
            <a:r>
              <a:rPr lang="en-US" dirty="0">
                <a:latin typeface="Cambria" panose="02040503050406030204" pitchFamily="18" charset="0"/>
              </a:rPr>
              <a:t>Settle cases between 2 or more states </a:t>
            </a:r>
          </a:p>
        </p:txBody>
      </p:sp>
    </p:spTree>
    <p:extLst>
      <p:ext uri="{BB962C8B-B14F-4D97-AF65-F5344CB8AC3E}">
        <p14:creationId xmlns:p14="http://schemas.microsoft.com/office/powerpoint/2010/main" val="99528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1000"/>
                                        <p:tgtEl>
                                          <p:spTgt spid="22">
                                            <p:txEl>
                                              <p:pRg st="0" end="0"/>
                                            </p:txEl>
                                          </p:spTgt>
                                        </p:tgtEl>
                                      </p:cBhvr>
                                    </p:animEffect>
                                    <p:anim calcmode="lin" valueType="num">
                                      <p:cBhvr>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fade">
                                      <p:cBhvr>
                                        <p:cTn id="21" dur="1000"/>
                                        <p:tgtEl>
                                          <p:spTgt spid="22">
                                            <p:txEl>
                                              <p:pRg st="1" end="1"/>
                                            </p:txEl>
                                          </p:spTgt>
                                        </p:tgtEl>
                                      </p:cBhvr>
                                    </p:animEffect>
                                    <p:anim calcmode="lin" valueType="num">
                                      <p:cBhvr>
                                        <p:cTn id="2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animEffect transition="in" filter="fade">
                                      <p:cBhvr>
                                        <p:cTn id="28" dur="1000"/>
                                        <p:tgtEl>
                                          <p:spTgt spid="22">
                                            <p:txEl>
                                              <p:pRg st="2" end="2"/>
                                            </p:txEl>
                                          </p:spTgt>
                                        </p:tgtEl>
                                      </p:cBhvr>
                                    </p:animEffect>
                                    <p:anim calcmode="lin" valueType="num">
                                      <p:cBhvr>
                                        <p:cTn id="2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Effect transition="in" filter="fade">
                                      <p:cBhvr>
                                        <p:cTn id="35" dur="1000"/>
                                        <p:tgtEl>
                                          <p:spTgt spid="22">
                                            <p:txEl>
                                              <p:pRg st="3" end="3"/>
                                            </p:txEl>
                                          </p:spTgt>
                                        </p:tgtEl>
                                      </p:cBhvr>
                                    </p:animEffect>
                                    <p:anim calcmode="lin" valueType="num">
                                      <p:cBhvr>
                                        <p:cTn id="36"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4" end="4"/>
                                            </p:txEl>
                                          </p:spTgt>
                                        </p:tgtEl>
                                        <p:attrNameLst>
                                          <p:attrName>style.visibility</p:attrName>
                                        </p:attrNameLst>
                                      </p:cBhvr>
                                      <p:to>
                                        <p:strVal val="visible"/>
                                      </p:to>
                                    </p:set>
                                    <p:animEffect transition="in" filter="fade">
                                      <p:cBhvr>
                                        <p:cTn id="42" dur="1000"/>
                                        <p:tgtEl>
                                          <p:spTgt spid="22">
                                            <p:txEl>
                                              <p:pRg st="4" end="4"/>
                                            </p:txEl>
                                          </p:spTgt>
                                        </p:tgtEl>
                                      </p:cBhvr>
                                    </p:animEffect>
                                    <p:anim calcmode="lin" valueType="num">
                                      <p:cBhvr>
                                        <p:cTn id="43"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1000"/>
                                        <p:tgtEl>
                                          <p:spTgt spid="28">
                                            <p:txEl>
                                              <p:pRg st="0" end="0"/>
                                            </p:txEl>
                                          </p:spTgt>
                                        </p:tgtEl>
                                      </p:cBhvr>
                                    </p:animEffect>
                                    <p:anim calcmode="lin" valueType="num">
                                      <p:cBhvr>
                                        <p:cTn id="57"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8">
                                            <p:txEl>
                                              <p:pRg st="1" end="1"/>
                                            </p:txEl>
                                          </p:spTgt>
                                        </p:tgtEl>
                                        <p:attrNameLst>
                                          <p:attrName>style.visibility</p:attrName>
                                        </p:attrNameLst>
                                      </p:cBhvr>
                                      <p:to>
                                        <p:strVal val="visible"/>
                                      </p:to>
                                    </p:set>
                                    <p:animEffect transition="in" filter="fade">
                                      <p:cBhvr>
                                        <p:cTn id="63" dur="1000"/>
                                        <p:tgtEl>
                                          <p:spTgt spid="28">
                                            <p:txEl>
                                              <p:pRg st="1" end="1"/>
                                            </p:txEl>
                                          </p:spTgt>
                                        </p:tgtEl>
                                      </p:cBhvr>
                                    </p:animEffect>
                                    <p:anim calcmode="lin" valueType="num">
                                      <p:cBhvr>
                                        <p:cTn id="64"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8">
                                            <p:txEl>
                                              <p:pRg st="2" end="2"/>
                                            </p:txEl>
                                          </p:spTgt>
                                        </p:tgtEl>
                                        <p:attrNameLst>
                                          <p:attrName>style.visibility</p:attrName>
                                        </p:attrNameLst>
                                      </p:cBhvr>
                                      <p:to>
                                        <p:strVal val="visible"/>
                                      </p:to>
                                    </p:set>
                                    <p:animEffect transition="in" filter="fade">
                                      <p:cBhvr>
                                        <p:cTn id="70" dur="1000"/>
                                        <p:tgtEl>
                                          <p:spTgt spid="28">
                                            <p:txEl>
                                              <p:pRg st="2" end="2"/>
                                            </p:txEl>
                                          </p:spTgt>
                                        </p:tgtEl>
                                      </p:cBhvr>
                                    </p:animEffect>
                                    <p:anim calcmode="lin" valueType="num">
                                      <p:cBhvr>
                                        <p:cTn id="71"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8">
                                            <p:txEl>
                                              <p:pRg st="3" end="3"/>
                                            </p:txEl>
                                          </p:spTgt>
                                        </p:tgtEl>
                                        <p:attrNameLst>
                                          <p:attrName>style.visibility</p:attrName>
                                        </p:attrNameLst>
                                      </p:cBhvr>
                                      <p:to>
                                        <p:strVal val="visible"/>
                                      </p:to>
                                    </p:set>
                                    <p:animEffect transition="in" filter="fade">
                                      <p:cBhvr>
                                        <p:cTn id="77" dur="1000"/>
                                        <p:tgtEl>
                                          <p:spTgt spid="28">
                                            <p:txEl>
                                              <p:pRg st="3" end="3"/>
                                            </p:txEl>
                                          </p:spTgt>
                                        </p:tgtEl>
                                      </p:cBhvr>
                                    </p:animEffect>
                                    <p:anim calcmode="lin" valueType="num">
                                      <p:cBhvr>
                                        <p:cTn id="78"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8">
                                            <p:txEl>
                                              <p:pRg st="4" end="4"/>
                                            </p:txEl>
                                          </p:spTgt>
                                        </p:tgtEl>
                                        <p:attrNameLst>
                                          <p:attrName>style.visibility</p:attrName>
                                        </p:attrNameLst>
                                      </p:cBhvr>
                                      <p:to>
                                        <p:strVal val="visible"/>
                                      </p:to>
                                    </p:set>
                                    <p:animEffect transition="in" filter="fade">
                                      <p:cBhvr>
                                        <p:cTn id="84" dur="1000"/>
                                        <p:tgtEl>
                                          <p:spTgt spid="28">
                                            <p:txEl>
                                              <p:pRg st="4" end="4"/>
                                            </p:txEl>
                                          </p:spTgt>
                                        </p:tgtEl>
                                      </p:cBhvr>
                                    </p:animEffect>
                                    <p:anim calcmode="lin" valueType="num">
                                      <p:cBhvr>
                                        <p:cTn id="85"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8">
                                            <p:txEl>
                                              <p:pRg st="5" end="5"/>
                                            </p:txEl>
                                          </p:spTgt>
                                        </p:tgtEl>
                                        <p:attrNameLst>
                                          <p:attrName>style.visibility</p:attrName>
                                        </p:attrNameLst>
                                      </p:cBhvr>
                                      <p:to>
                                        <p:strVal val="visible"/>
                                      </p:to>
                                    </p:set>
                                    <p:animEffect transition="in" filter="fade">
                                      <p:cBhvr>
                                        <p:cTn id="91" dur="1000"/>
                                        <p:tgtEl>
                                          <p:spTgt spid="28">
                                            <p:txEl>
                                              <p:pRg st="5" end="5"/>
                                            </p:txEl>
                                          </p:spTgt>
                                        </p:tgtEl>
                                      </p:cBhvr>
                                    </p:animEffect>
                                    <p:anim calcmode="lin" valueType="num">
                                      <p:cBhvr>
                                        <p:cTn id="92"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9">
                                            <p:txEl>
                                              <p:pRg st="0" end="0"/>
                                            </p:txEl>
                                          </p:spTgt>
                                        </p:tgtEl>
                                        <p:attrNameLst>
                                          <p:attrName>style.visibility</p:attrName>
                                        </p:attrNameLst>
                                      </p:cBhvr>
                                      <p:to>
                                        <p:strVal val="visible"/>
                                      </p:to>
                                    </p:set>
                                    <p:animEffect transition="in" filter="fade">
                                      <p:cBhvr>
                                        <p:cTn id="105" dur="1000"/>
                                        <p:tgtEl>
                                          <p:spTgt spid="29">
                                            <p:txEl>
                                              <p:pRg st="0" end="0"/>
                                            </p:txEl>
                                          </p:spTgt>
                                        </p:tgtEl>
                                      </p:cBhvr>
                                    </p:animEffect>
                                    <p:anim calcmode="lin" valueType="num">
                                      <p:cBhvr>
                                        <p:cTn id="10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07"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9">
                                            <p:txEl>
                                              <p:pRg st="1" end="1"/>
                                            </p:txEl>
                                          </p:spTgt>
                                        </p:tgtEl>
                                        <p:attrNameLst>
                                          <p:attrName>style.visibility</p:attrName>
                                        </p:attrNameLst>
                                      </p:cBhvr>
                                      <p:to>
                                        <p:strVal val="visible"/>
                                      </p:to>
                                    </p:set>
                                    <p:animEffect transition="in" filter="fade">
                                      <p:cBhvr>
                                        <p:cTn id="112" dur="1000"/>
                                        <p:tgtEl>
                                          <p:spTgt spid="29">
                                            <p:txEl>
                                              <p:pRg st="1" end="1"/>
                                            </p:txEl>
                                          </p:spTgt>
                                        </p:tgtEl>
                                      </p:cBhvr>
                                    </p:animEffect>
                                    <p:anim calcmode="lin" valueType="num">
                                      <p:cBhvr>
                                        <p:cTn id="113"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14"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9">
                                            <p:txEl>
                                              <p:pRg st="2" end="2"/>
                                            </p:txEl>
                                          </p:spTgt>
                                        </p:tgtEl>
                                        <p:attrNameLst>
                                          <p:attrName>style.visibility</p:attrName>
                                        </p:attrNameLst>
                                      </p:cBhvr>
                                      <p:to>
                                        <p:strVal val="visible"/>
                                      </p:to>
                                    </p:set>
                                    <p:animEffect transition="in" filter="fade">
                                      <p:cBhvr>
                                        <p:cTn id="119" dur="1000"/>
                                        <p:tgtEl>
                                          <p:spTgt spid="29">
                                            <p:txEl>
                                              <p:pRg st="2" end="2"/>
                                            </p:txEl>
                                          </p:spTgt>
                                        </p:tgtEl>
                                      </p:cBhvr>
                                    </p:animEffect>
                                    <p:anim calcmode="lin" valueType="num">
                                      <p:cBhvr>
                                        <p:cTn id="12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12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Processes of the Federal Government </a:t>
            </a:r>
          </a:p>
        </p:txBody>
      </p:sp>
      <p:grpSp>
        <p:nvGrpSpPr>
          <p:cNvPr id="5" name="Group 4"/>
          <p:cNvGrpSpPr/>
          <p:nvPr/>
        </p:nvGrpSpPr>
        <p:grpSpPr>
          <a:xfrm>
            <a:off x="380997" y="1314271"/>
            <a:ext cx="2960079" cy="2556808"/>
            <a:chOff x="380998" y="1540517"/>
            <a:chExt cx="2960079" cy="2556808"/>
          </a:xfrm>
        </p:grpSpPr>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78000"/>
                      </a14:imgEffect>
                    </a14:imgLayer>
                  </a14:imgProps>
                </a:ext>
                <a:ext uri="{28A0092B-C50C-407E-A947-70E740481C1C}">
                  <a14:useLocalDpi xmlns:a14="http://schemas.microsoft.com/office/drawing/2010/main" val="0"/>
                </a:ext>
              </a:extLst>
            </a:blip>
            <a:srcRect/>
            <a:stretch>
              <a:fillRect/>
            </a:stretch>
          </p:blipFill>
          <p:spPr bwMode="auto">
            <a:xfrm>
              <a:off x="381000" y="2817046"/>
              <a:ext cx="2960077" cy="128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80998" y="1540517"/>
              <a:ext cx="2960077" cy="1200329"/>
            </a:xfrm>
            <a:prstGeom prst="rect">
              <a:avLst/>
            </a:prstGeom>
            <a:noFill/>
          </p:spPr>
          <p:txBody>
            <a:bodyPr wrap="square" rtlCol="0">
              <a:spAutoFit/>
            </a:bodyPr>
            <a:lstStyle/>
            <a:p>
              <a:pPr algn="ctr"/>
              <a:r>
                <a:rPr lang="en-US" sz="2400" b="1" dirty="0">
                  <a:latin typeface="Cambria" panose="02040503050406030204" pitchFamily="18" charset="0"/>
                </a:rPr>
                <a:t>ARTICLE 1  Legislative Branch</a:t>
              </a:r>
            </a:p>
            <a:p>
              <a:pPr algn="ctr"/>
              <a:r>
                <a:rPr lang="en-US" sz="2400" b="1" dirty="0">
                  <a:latin typeface="Cambria" panose="02040503050406030204" pitchFamily="18" charset="0"/>
                </a:rPr>
                <a:t>(Congress)</a:t>
              </a:r>
            </a:p>
          </p:txBody>
        </p:sp>
      </p:grpSp>
      <p:grpSp>
        <p:nvGrpSpPr>
          <p:cNvPr id="8" name="Group 7"/>
          <p:cNvGrpSpPr/>
          <p:nvPr/>
        </p:nvGrpSpPr>
        <p:grpSpPr>
          <a:xfrm>
            <a:off x="3282459" y="1676400"/>
            <a:ext cx="2960077" cy="2205959"/>
            <a:chOff x="3341074" y="2013737"/>
            <a:chExt cx="2960077" cy="2205959"/>
          </a:xfrm>
        </p:grpSpPr>
        <p:pic>
          <p:nvPicPr>
            <p:cNvPr id="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contrast="-75000"/>
                      </a14:imgEffect>
                    </a14:imgLayer>
                  </a14:imgProps>
                </a:ext>
                <a:ext uri="{28A0092B-C50C-407E-A947-70E740481C1C}">
                  <a14:useLocalDpi xmlns:a14="http://schemas.microsoft.com/office/drawing/2010/main" val="0"/>
                </a:ext>
              </a:extLst>
            </a:blip>
            <a:srcRect/>
            <a:stretch>
              <a:fillRect/>
            </a:stretch>
          </p:blipFill>
          <p:spPr bwMode="auto">
            <a:xfrm>
              <a:off x="3505200" y="2928137"/>
              <a:ext cx="2514600" cy="129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341074" y="2013737"/>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2</a:t>
              </a:r>
            </a:p>
            <a:p>
              <a:pPr algn="ctr"/>
              <a:r>
                <a:rPr lang="en-US" sz="2400" b="1" dirty="0">
                  <a:latin typeface="Cambria" panose="02040503050406030204" pitchFamily="18" charset="0"/>
                </a:rPr>
                <a:t>Executive Branch</a:t>
              </a:r>
            </a:p>
          </p:txBody>
        </p:sp>
      </p:grpSp>
      <p:grpSp>
        <p:nvGrpSpPr>
          <p:cNvPr id="11" name="Group 10"/>
          <p:cNvGrpSpPr/>
          <p:nvPr/>
        </p:nvGrpSpPr>
        <p:grpSpPr>
          <a:xfrm>
            <a:off x="5968511" y="1676400"/>
            <a:ext cx="2960077" cy="2205960"/>
            <a:chOff x="5968511" y="1942624"/>
            <a:chExt cx="2960077" cy="2205960"/>
          </a:xfrm>
        </p:grpSpPr>
        <p:pic>
          <p:nvPicPr>
            <p:cNvPr id="12"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40000" contrast="-76000"/>
                      </a14:imgEffect>
                    </a14:imgLayer>
                  </a14:imgProps>
                </a:ext>
                <a:ext uri="{28A0092B-C50C-407E-A947-70E740481C1C}">
                  <a14:useLocalDpi xmlns:a14="http://schemas.microsoft.com/office/drawing/2010/main" val="0"/>
                </a:ext>
              </a:extLst>
            </a:blip>
            <a:srcRect b="25903"/>
            <a:stretch/>
          </p:blipFill>
          <p:spPr bwMode="auto">
            <a:xfrm>
              <a:off x="6134100" y="2857024"/>
              <a:ext cx="2628900" cy="12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968511" y="1942624"/>
              <a:ext cx="2960077" cy="830997"/>
            </a:xfrm>
            <a:prstGeom prst="rect">
              <a:avLst/>
            </a:prstGeom>
            <a:noFill/>
          </p:spPr>
          <p:txBody>
            <a:bodyPr wrap="square" rtlCol="0">
              <a:spAutoFit/>
            </a:bodyPr>
            <a:lstStyle/>
            <a:p>
              <a:pPr algn="ctr"/>
              <a:r>
                <a:rPr lang="en-US" sz="2400" b="1" dirty="0">
                  <a:latin typeface="Cambria" panose="02040503050406030204" pitchFamily="18" charset="0"/>
                </a:rPr>
                <a:t>ARTICLE 3</a:t>
              </a:r>
            </a:p>
            <a:p>
              <a:pPr algn="ctr"/>
              <a:r>
                <a:rPr lang="en-US" sz="2400" b="1" dirty="0">
                  <a:latin typeface="Cambria" panose="02040503050406030204" pitchFamily="18" charset="0"/>
                </a:rPr>
                <a:t>Judicial Branch</a:t>
              </a:r>
            </a:p>
          </p:txBody>
        </p:sp>
      </p:grpSp>
      <p:sp>
        <p:nvSpPr>
          <p:cNvPr id="14" name="TextBox 13"/>
          <p:cNvSpPr txBox="1"/>
          <p:nvPr/>
        </p:nvSpPr>
        <p:spPr>
          <a:xfrm>
            <a:off x="565635" y="2882443"/>
            <a:ext cx="2590800" cy="646331"/>
          </a:xfrm>
          <a:prstGeom prst="rect">
            <a:avLst/>
          </a:prstGeom>
          <a:noFill/>
        </p:spPr>
        <p:txBody>
          <a:bodyPr wrap="square" rtlCol="0">
            <a:spAutoFit/>
          </a:bodyPr>
          <a:lstStyle/>
          <a:p>
            <a:pPr algn="ctr"/>
            <a:r>
              <a:rPr lang="en-US" sz="3600" dirty="0">
                <a:latin typeface="Cooper Black" panose="0208090404030B020404" pitchFamily="18" charset="0"/>
              </a:rPr>
              <a:t>Make Law </a:t>
            </a:r>
          </a:p>
        </p:txBody>
      </p:sp>
      <p:sp>
        <p:nvSpPr>
          <p:cNvPr id="15" name="TextBox 14"/>
          <p:cNvSpPr txBox="1"/>
          <p:nvPr/>
        </p:nvSpPr>
        <p:spPr>
          <a:xfrm>
            <a:off x="3408485" y="2667000"/>
            <a:ext cx="2590800" cy="1077218"/>
          </a:xfrm>
          <a:prstGeom prst="rect">
            <a:avLst/>
          </a:prstGeom>
          <a:noFill/>
        </p:spPr>
        <p:txBody>
          <a:bodyPr wrap="square" rtlCol="0">
            <a:spAutoFit/>
          </a:bodyPr>
          <a:lstStyle/>
          <a:p>
            <a:pPr algn="ctr"/>
            <a:r>
              <a:rPr lang="en-US" sz="3200" dirty="0">
                <a:latin typeface="Cooper Black" panose="0208090404030B020404" pitchFamily="18" charset="0"/>
              </a:rPr>
              <a:t>Execute the law</a:t>
            </a:r>
          </a:p>
        </p:txBody>
      </p:sp>
      <p:sp>
        <p:nvSpPr>
          <p:cNvPr id="16" name="TextBox 15"/>
          <p:cNvSpPr txBox="1"/>
          <p:nvPr/>
        </p:nvSpPr>
        <p:spPr>
          <a:xfrm>
            <a:off x="6172200" y="2514600"/>
            <a:ext cx="2590800" cy="1384995"/>
          </a:xfrm>
          <a:prstGeom prst="rect">
            <a:avLst/>
          </a:prstGeom>
          <a:noFill/>
        </p:spPr>
        <p:txBody>
          <a:bodyPr wrap="square" rtlCol="0">
            <a:spAutoFit/>
          </a:bodyPr>
          <a:lstStyle/>
          <a:p>
            <a:pPr algn="ctr"/>
            <a:r>
              <a:rPr lang="en-US" sz="2800" dirty="0">
                <a:latin typeface="Cooper Black" panose="0208090404030B020404" pitchFamily="18" charset="0"/>
              </a:rPr>
              <a:t>Interpret and apply the law</a:t>
            </a:r>
          </a:p>
        </p:txBody>
      </p:sp>
    </p:spTree>
    <p:extLst>
      <p:ext uri="{BB962C8B-B14F-4D97-AF65-F5344CB8AC3E}">
        <p14:creationId xmlns:p14="http://schemas.microsoft.com/office/powerpoint/2010/main" val="344162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Processes of the Legislative Branch </a:t>
            </a:r>
          </a:p>
        </p:txBody>
      </p:sp>
      <p:grpSp>
        <p:nvGrpSpPr>
          <p:cNvPr id="8" name="Group 7"/>
          <p:cNvGrpSpPr/>
          <p:nvPr/>
        </p:nvGrpSpPr>
        <p:grpSpPr>
          <a:xfrm>
            <a:off x="380996" y="1600200"/>
            <a:ext cx="2960078" cy="2438400"/>
            <a:chOff x="380997" y="2590800"/>
            <a:chExt cx="2960078" cy="2438400"/>
          </a:xfrm>
        </p:grpSpPr>
        <p:grpSp>
          <p:nvGrpSpPr>
            <p:cNvPr id="5" name="Group 4"/>
            <p:cNvGrpSpPr/>
            <p:nvPr/>
          </p:nvGrpSpPr>
          <p:grpSpPr>
            <a:xfrm>
              <a:off x="380997" y="2590800"/>
              <a:ext cx="2960078" cy="2438400"/>
              <a:chOff x="380999" y="1826446"/>
              <a:chExt cx="2960078" cy="2438400"/>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78000"/>
                        </a14:imgEffect>
                      </a14:imgLayer>
                    </a14:imgProps>
                  </a:ext>
                  <a:ext uri="{28A0092B-C50C-407E-A947-70E740481C1C}">
                    <a14:useLocalDpi xmlns:a14="http://schemas.microsoft.com/office/drawing/2010/main" val="0"/>
                  </a:ext>
                </a:extLst>
              </a:blip>
              <a:srcRect/>
              <a:stretch>
                <a:fillRect/>
              </a:stretch>
            </p:blipFill>
            <p:spPr bwMode="auto">
              <a:xfrm>
                <a:off x="381000" y="2995251"/>
                <a:ext cx="2960077" cy="126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0999" y="1826446"/>
                <a:ext cx="2960077" cy="1200329"/>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rPr>
                  <a:t>ARTICLE 1  Legislative Branch</a:t>
                </a:r>
              </a:p>
              <a:p>
                <a:pPr algn="ctr"/>
                <a:r>
                  <a:rPr lang="en-US" sz="2400" b="1" dirty="0">
                    <a:solidFill>
                      <a:srgbClr val="FF0000"/>
                    </a:solidFill>
                    <a:latin typeface="Cambria" panose="02040503050406030204" pitchFamily="18" charset="0"/>
                  </a:rPr>
                  <a:t>Congress</a:t>
                </a:r>
              </a:p>
            </p:txBody>
          </p:sp>
        </p:grpSp>
        <p:sp>
          <p:nvSpPr>
            <p:cNvPr id="3" name="TextBox 2"/>
            <p:cNvSpPr txBox="1"/>
            <p:nvPr/>
          </p:nvSpPr>
          <p:spPr>
            <a:xfrm>
              <a:off x="721658" y="4066896"/>
              <a:ext cx="2590800" cy="646331"/>
            </a:xfrm>
            <a:prstGeom prst="rect">
              <a:avLst/>
            </a:prstGeom>
            <a:noFill/>
          </p:spPr>
          <p:txBody>
            <a:bodyPr wrap="square" rtlCol="0">
              <a:spAutoFit/>
            </a:bodyPr>
            <a:lstStyle/>
            <a:p>
              <a:pPr algn="ctr"/>
              <a:r>
                <a:rPr lang="en-US" sz="3600" dirty="0">
                  <a:solidFill>
                    <a:srgbClr val="FF0000"/>
                  </a:solidFill>
                  <a:latin typeface="Cooper Black" panose="0208090404030B020404" pitchFamily="18" charset="0"/>
                </a:rPr>
                <a:t>Make Law </a:t>
              </a:r>
            </a:p>
          </p:txBody>
        </p:sp>
      </p:grpSp>
      <p:sp>
        <p:nvSpPr>
          <p:cNvPr id="22" name="TextBox 21"/>
          <p:cNvSpPr txBox="1"/>
          <p:nvPr/>
        </p:nvSpPr>
        <p:spPr>
          <a:xfrm>
            <a:off x="3733800" y="1739153"/>
            <a:ext cx="51816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latin typeface="Cambria" panose="02040503050406030204" pitchFamily="18" charset="0"/>
                <a:sym typeface="Wingdings" panose="05000000000000000000" pitchFamily="2" charset="2"/>
              </a:rPr>
              <a:t>Create laws through the lawmaking process </a:t>
            </a:r>
          </a:p>
          <a:p>
            <a:pPr marL="285750" indent="-285750">
              <a:buFont typeface="Arial" panose="020B0604020202020204" pitchFamily="34" charset="0"/>
              <a:buChar char="•"/>
            </a:pPr>
            <a:endParaRPr lang="en-US" sz="2400" dirty="0">
              <a:latin typeface="Cambria" panose="02040503050406030204" pitchFamily="18" charset="0"/>
            </a:endParaRPr>
          </a:p>
        </p:txBody>
      </p:sp>
      <p:sp>
        <p:nvSpPr>
          <p:cNvPr id="19" name="TextBox 18"/>
          <p:cNvSpPr txBox="1"/>
          <p:nvPr/>
        </p:nvSpPr>
        <p:spPr>
          <a:xfrm>
            <a:off x="3733800" y="2614632"/>
            <a:ext cx="5029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latin typeface="Cambria" panose="02040503050406030204" pitchFamily="18" charset="0"/>
                <a:sym typeface="Wingdings" panose="05000000000000000000" pitchFamily="2" charset="2"/>
              </a:rPr>
              <a:t>Senate confirms and/or denies presidential appointments with a majority vote </a:t>
            </a:r>
          </a:p>
          <a:p>
            <a:pPr marL="285750" indent="-285750">
              <a:buFont typeface="Arial" panose="020B0604020202020204" pitchFamily="34" charset="0"/>
              <a:buChar char="•"/>
            </a:pPr>
            <a:endParaRPr lang="en-US" sz="2400" dirty="0">
              <a:latin typeface="Cambria" panose="02040503050406030204" pitchFamily="18" charset="0"/>
            </a:endParaRPr>
          </a:p>
        </p:txBody>
      </p:sp>
      <p:sp>
        <p:nvSpPr>
          <p:cNvPr id="20" name="TextBox 19"/>
          <p:cNvSpPr txBox="1"/>
          <p:nvPr/>
        </p:nvSpPr>
        <p:spPr>
          <a:xfrm>
            <a:off x="3733800" y="3810000"/>
            <a:ext cx="49530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0000"/>
                </a:solidFill>
                <a:latin typeface="Cambria" panose="02040503050406030204" pitchFamily="18" charset="0"/>
                <a:sym typeface="Wingdings" panose="05000000000000000000" pitchFamily="2" charset="2"/>
              </a:rPr>
              <a:t>Selection of members to be on committees </a:t>
            </a:r>
          </a:p>
          <a:p>
            <a:pPr marL="285750" indent="-285750">
              <a:buFont typeface="Arial" panose="020B0604020202020204" pitchFamily="34" charset="0"/>
              <a:buChar char="•"/>
            </a:pPr>
            <a:endParaRPr lang="en-US" sz="2400" dirty="0">
              <a:latin typeface="Cambria" panose="02040503050406030204" pitchFamily="18" charset="0"/>
            </a:endParaRPr>
          </a:p>
        </p:txBody>
      </p:sp>
      <p:sp>
        <p:nvSpPr>
          <p:cNvPr id="21" name="TextBox 20"/>
          <p:cNvSpPr txBox="1"/>
          <p:nvPr/>
        </p:nvSpPr>
        <p:spPr>
          <a:xfrm>
            <a:off x="376514" y="4184292"/>
            <a:ext cx="3281086" cy="769441"/>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sym typeface="Wingdings" panose="05000000000000000000" pitchFamily="2" charset="2"/>
              </a:rPr>
              <a:t>Types of committees:</a:t>
            </a:r>
          </a:p>
          <a:p>
            <a:endParaRPr lang="en-US" sz="2000" dirty="0">
              <a:latin typeface="Cambria" panose="02040503050406030204" pitchFamily="18" charset="0"/>
            </a:endParaRPr>
          </a:p>
        </p:txBody>
      </p:sp>
      <p:sp>
        <p:nvSpPr>
          <p:cNvPr id="23" name="TextBox 22"/>
          <p:cNvSpPr txBox="1"/>
          <p:nvPr/>
        </p:nvSpPr>
        <p:spPr>
          <a:xfrm>
            <a:off x="304799" y="4715253"/>
            <a:ext cx="2892187" cy="1785104"/>
          </a:xfrm>
          <a:prstGeom prst="rect">
            <a:avLst/>
          </a:prstGeom>
          <a:solidFill>
            <a:srgbClr val="F8F83E"/>
          </a:solidFill>
        </p:spPr>
        <p:txBody>
          <a:bodyPr wrap="square" rtlCol="0">
            <a:spAutoFit/>
          </a:bodyPr>
          <a:lstStyle/>
          <a:p>
            <a:pPr algn="ctr"/>
            <a:r>
              <a:rPr lang="en-US" sz="2000" b="1" dirty="0">
                <a:solidFill>
                  <a:srgbClr val="FF0000"/>
                </a:solidFill>
                <a:latin typeface="Cambria" panose="02040503050406030204" pitchFamily="18" charset="0"/>
                <a:sym typeface="Wingdings" panose="05000000000000000000" pitchFamily="2" charset="2"/>
              </a:rPr>
              <a:t>Standing</a:t>
            </a:r>
          </a:p>
          <a:p>
            <a:pPr algn="ctr"/>
            <a:r>
              <a:rPr lang="en-US" dirty="0">
                <a:solidFill>
                  <a:srgbClr val="FF0000"/>
                </a:solidFill>
                <a:latin typeface="Cambria" panose="02040503050406030204" pitchFamily="18" charset="0"/>
                <a:sym typeface="Wingdings" panose="05000000000000000000" pitchFamily="2" charset="2"/>
              </a:rPr>
              <a:t>Permanent bodies with specific responsibilities including drafting legislation and conducting investigations.</a:t>
            </a:r>
            <a:endParaRPr lang="en-US" sz="2000" dirty="0">
              <a:solidFill>
                <a:srgbClr val="FF0000"/>
              </a:solidFill>
              <a:latin typeface="Cambria" panose="02040503050406030204" pitchFamily="18" charset="0"/>
            </a:endParaRPr>
          </a:p>
        </p:txBody>
      </p:sp>
      <p:sp>
        <p:nvSpPr>
          <p:cNvPr id="24" name="TextBox 23"/>
          <p:cNvSpPr txBox="1"/>
          <p:nvPr/>
        </p:nvSpPr>
        <p:spPr>
          <a:xfrm>
            <a:off x="3196987" y="4715253"/>
            <a:ext cx="2667003" cy="1785104"/>
          </a:xfrm>
          <a:prstGeom prst="rect">
            <a:avLst/>
          </a:prstGeom>
          <a:solidFill>
            <a:srgbClr val="4FB3F7"/>
          </a:solidFill>
        </p:spPr>
        <p:txBody>
          <a:bodyPr wrap="square" rtlCol="0">
            <a:spAutoFit/>
          </a:bodyPr>
          <a:lstStyle/>
          <a:p>
            <a:pPr algn="ctr"/>
            <a:r>
              <a:rPr lang="en-US" sz="2000" b="1" dirty="0">
                <a:solidFill>
                  <a:srgbClr val="FF0000"/>
                </a:solidFill>
                <a:latin typeface="Cambria" panose="02040503050406030204" pitchFamily="18" charset="0"/>
                <a:sym typeface="Wingdings" panose="05000000000000000000" pitchFamily="2" charset="2"/>
              </a:rPr>
              <a:t>Special (Select)</a:t>
            </a:r>
          </a:p>
          <a:p>
            <a:pPr algn="ctr"/>
            <a:r>
              <a:rPr lang="en-US" dirty="0">
                <a:solidFill>
                  <a:srgbClr val="FF0000"/>
                </a:solidFill>
                <a:latin typeface="Cambria" panose="02040503050406030204" pitchFamily="18" charset="0"/>
                <a:sym typeface="Wingdings" panose="05000000000000000000" pitchFamily="2" charset="2"/>
              </a:rPr>
              <a:t>Temporary committees formed for special purposes; can be short or long-term.</a:t>
            </a:r>
          </a:p>
          <a:p>
            <a:pPr algn="ctr"/>
            <a:endParaRPr lang="en-US" dirty="0">
              <a:latin typeface="Cambria" panose="02040503050406030204" pitchFamily="18" charset="0"/>
            </a:endParaRPr>
          </a:p>
        </p:txBody>
      </p:sp>
      <p:sp>
        <p:nvSpPr>
          <p:cNvPr id="27" name="TextBox 26"/>
          <p:cNvSpPr txBox="1"/>
          <p:nvPr/>
        </p:nvSpPr>
        <p:spPr>
          <a:xfrm>
            <a:off x="5863990" y="4724218"/>
            <a:ext cx="2975210" cy="1785104"/>
          </a:xfrm>
          <a:prstGeom prst="rect">
            <a:avLst/>
          </a:prstGeom>
          <a:solidFill>
            <a:srgbClr val="F8F83E"/>
          </a:solidFill>
        </p:spPr>
        <p:txBody>
          <a:bodyPr wrap="square" rtlCol="0">
            <a:spAutoFit/>
          </a:bodyPr>
          <a:lstStyle/>
          <a:p>
            <a:pPr algn="ctr"/>
            <a:r>
              <a:rPr lang="en-US" sz="2000" b="1" dirty="0">
                <a:solidFill>
                  <a:srgbClr val="FF0000"/>
                </a:solidFill>
                <a:latin typeface="Cambria" panose="02040503050406030204" pitchFamily="18" charset="0"/>
                <a:sym typeface="Wingdings" panose="05000000000000000000" pitchFamily="2" charset="2"/>
              </a:rPr>
              <a:t>Conference</a:t>
            </a:r>
          </a:p>
          <a:p>
            <a:pPr algn="ctr"/>
            <a:r>
              <a:rPr lang="en-US" dirty="0">
                <a:solidFill>
                  <a:srgbClr val="FF0000"/>
                </a:solidFill>
                <a:latin typeface="Cambria" panose="02040503050406030204" pitchFamily="18" charset="0"/>
                <a:sym typeface="Wingdings" panose="05000000000000000000" pitchFamily="2" charset="2"/>
              </a:rPr>
              <a:t>Specially created when the House and Senate need to reconcile different versions of the same bill. </a:t>
            </a:r>
          </a:p>
          <a:p>
            <a:pPr algn="ctr"/>
            <a:endParaRPr lang="en-US" sz="1400" dirty="0">
              <a:latin typeface="Cambria" panose="02040503050406030204" pitchFamily="18" charset="0"/>
              <a:sym typeface="Wingdings" panose="05000000000000000000" pitchFamily="2" charset="2"/>
            </a:endParaRPr>
          </a:p>
        </p:txBody>
      </p:sp>
    </p:spTree>
    <p:extLst>
      <p:ext uri="{BB962C8B-B14F-4D97-AF65-F5344CB8AC3E}">
        <p14:creationId xmlns:p14="http://schemas.microsoft.com/office/powerpoint/2010/main" val="3093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000"/>
                                        <p:tgtEl>
                                          <p:spTgt spid="21">
                                            <p:txEl>
                                              <p:pRg st="0" end="0"/>
                                            </p:txEl>
                                          </p:spTgt>
                                        </p:tgtEl>
                                      </p:cBhvr>
                                    </p:animEffect>
                                    <p:anim calcmode="lin" valueType="num">
                                      <p:cBhvr>
                                        <p:cTn id="29"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1000"/>
                                        <p:tgtEl>
                                          <p:spTgt spid="23">
                                            <p:txEl>
                                              <p:pRg st="0" end="0"/>
                                            </p:txEl>
                                          </p:spTgt>
                                        </p:tgtEl>
                                      </p:cBhvr>
                                    </p:animEffect>
                                    <p:anim calcmode="lin" valueType="num">
                                      <p:cBhvr>
                                        <p:cTn id="3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3">
                                            <p:txEl>
                                              <p:pRg st="1" end="1"/>
                                            </p:txEl>
                                          </p:spTgt>
                                        </p:tgtEl>
                                        <p:attrNameLst>
                                          <p:attrName>style.visibility</p:attrName>
                                        </p:attrNameLst>
                                      </p:cBhvr>
                                      <p:to>
                                        <p:strVal val="visible"/>
                                      </p:to>
                                    </p:set>
                                    <p:animEffect transition="in" filter="fade">
                                      <p:cBhvr>
                                        <p:cTn id="40" dur="1000"/>
                                        <p:tgtEl>
                                          <p:spTgt spid="23">
                                            <p:txEl>
                                              <p:pRg st="1" end="1"/>
                                            </p:txEl>
                                          </p:spTgt>
                                        </p:tgtEl>
                                      </p:cBhvr>
                                    </p:animEffect>
                                    <p:anim calcmode="lin" valueType="num">
                                      <p:cBhvr>
                                        <p:cTn id="41"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fade">
                                      <p:cBhvr>
                                        <p:cTn id="47" dur="1000"/>
                                        <p:tgtEl>
                                          <p:spTgt spid="24">
                                            <p:txEl>
                                              <p:pRg st="0" end="0"/>
                                            </p:txEl>
                                          </p:spTgt>
                                        </p:tgtEl>
                                      </p:cBhvr>
                                    </p:animEffect>
                                    <p:anim calcmode="lin" valueType="num">
                                      <p:cBhvr>
                                        <p:cTn id="4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fade">
                                      <p:cBhvr>
                                        <p:cTn id="52" dur="1000"/>
                                        <p:tgtEl>
                                          <p:spTgt spid="24">
                                            <p:txEl>
                                              <p:pRg st="1" end="1"/>
                                            </p:txEl>
                                          </p:spTgt>
                                        </p:tgtEl>
                                      </p:cBhvr>
                                    </p:animEffect>
                                    <p:anim calcmode="lin" valueType="num">
                                      <p:cBhvr>
                                        <p:cTn id="5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7">
                                            <p:txEl>
                                              <p:pRg st="0" end="0"/>
                                            </p:txEl>
                                          </p:spTgt>
                                        </p:tgtEl>
                                        <p:attrNameLst>
                                          <p:attrName>style.visibility</p:attrName>
                                        </p:attrNameLst>
                                      </p:cBhvr>
                                      <p:to>
                                        <p:strVal val="visible"/>
                                      </p:to>
                                    </p:set>
                                    <p:animEffect transition="in" filter="fade">
                                      <p:cBhvr>
                                        <p:cTn id="59" dur="1000"/>
                                        <p:tgtEl>
                                          <p:spTgt spid="27">
                                            <p:txEl>
                                              <p:pRg st="0" end="0"/>
                                            </p:txEl>
                                          </p:spTgt>
                                        </p:tgtEl>
                                      </p:cBhvr>
                                    </p:animEffect>
                                    <p:anim calcmode="lin" valueType="num">
                                      <p:cBhvr>
                                        <p:cTn id="6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riculum Whe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 Wheel</Template>
  <TotalTime>1940</TotalTime>
  <Words>2163</Words>
  <Application>Microsoft Office PowerPoint</Application>
  <PresentationFormat>On-screen Show (4:3)</PresentationFormat>
  <Paragraphs>286</Paragraphs>
  <Slides>25</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Baskerville Old Face</vt:lpstr>
      <vt:lpstr>Bernard MT Condensed</vt:lpstr>
      <vt:lpstr>Bookman Old Style</vt:lpstr>
      <vt:lpstr>Calibri</vt:lpstr>
      <vt:lpstr>Cambria</vt:lpstr>
      <vt:lpstr>Castellar</vt:lpstr>
      <vt:lpstr>Comic Sans MS</vt:lpstr>
      <vt:lpstr>Cooper Black</vt:lpstr>
      <vt:lpstr>Stencil</vt:lpstr>
      <vt:lpstr>Times New Roman</vt:lpstr>
      <vt:lpstr>Wingdings</vt:lpstr>
      <vt:lpstr>Curriculum Wheel</vt:lpstr>
      <vt:lpstr>Going Over the “LEJ”</vt:lpstr>
      <vt:lpstr>Click the pic for the Federalism Facts of Congress! </vt:lpstr>
      <vt:lpstr>Levels of Government </vt:lpstr>
      <vt:lpstr>Branches of Government </vt:lpstr>
      <vt:lpstr>Flocabulary </vt:lpstr>
      <vt:lpstr>Structure of the Branches (Federal Government) </vt:lpstr>
      <vt:lpstr>Functions of the Branches </vt:lpstr>
      <vt:lpstr>Processes of the Federal Government </vt:lpstr>
      <vt:lpstr>Processes of the Legislative Branch </vt:lpstr>
      <vt:lpstr>Processes of the Executive Branch </vt:lpstr>
      <vt:lpstr>Processes of the Judicial Branch </vt:lpstr>
      <vt:lpstr>Match It Up </vt:lpstr>
      <vt:lpstr>Looking at Lawmaking</vt:lpstr>
      <vt:lpstr>The Hierarchy of Law</vt:lpstr>
      <vt:lpstr>Which is Which? </vt:lpstr>
      <vt:lpstr>State Statute! </vt:lpstr>
      <vt:lpstr>Federal ACT! From the Civil Rights Act of 1964</vt:lpstr>
      <vt:lpstr>Local Ordinance! </vt:lpstr>
      <vt:lpstr>Click the pic to see a Fact of Congress on how a bill becomes a law! </vt:lpstr>
      <vt:lpstr>How a Bill Becomes a Law on the Federal Level </vt:lpstr>
      <vt:lpstr>House Mouse, Senate Mouse </vt:lpstr>
      <vt:lpstr>How a Law is Made in Florida</vt:lpstr>
      <vt:lpstr>Local Ordinances </vt:lpstr>
      <vt:lpstr>Check For Understanding</vt:lpstr>
      <vt:lpstr>You be the author!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Over the “LEJ”</dc:title>
  <dc:creator>Erin Crowe Watson</dc:creator>
  <cp:lastModifiedBy>Lawrence, Nicholas R.</cp:lastModifiedBy>
  <cp:revision>48</cp:revision>
  <cp:lastPrinted>2017-11-17T13:09:53Z</cp:lastPrinted>
  <dcterms:created xsi:type="dcterms:W3CDTF">2015-11-16T21:08:36Z</dcterms:created>
  <dcterms:modified xsi:type="dcterms:W3CDTF">2017-11-17T13:46:29Z</dcterms:modified>
</cp:coreProperties>
</file>