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ctiveX/activeX1.xml" ContentType="application/vnd.ms-office.activeX+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ctiveX/activeX2.xml" ContentType="application/vnd.ms-office.activeX+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ctiveX/activeX3.xml" ContentType="application/vnd.ms-office.activeX+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60" r:id="rId5"/>
    <p:sldId id="261" r:id="rId6"/>
    <p:sldId id="262" r:id="rId7"/>
    <p:sldId id="271" r:id="rId8"/>
    <p:sldId id="263" r:id="rId9"/>
    <p:sldId id="264" r:id="rId10"/>
    <p:sldId id="269" r:id="rId11"/>
    <p:sldId id="265" r:id="rId12"/>
    <p:sldId id="270"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89E0"/>
    <a:srgbClr val="FAEA1A"/>
    <a:srgbClr val="F8F83E"/>
    <a:srgbClr val="F8E23E"/>
    <a:srgbClr val="F5E0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25" autoAdjust="0"/>
    <p:restoredTop sz="83662" autoAdjust="0"/>
  </p:normalViewPr>
  <p:slideViewPr>
    <p:cSldViewPr>
      <p:cViewPr varScale="1">
        <p:scale>
          <a:sx n="92" d="100"/>
          <a:sy n="92" d="100"/>
        </p:scale>
        <p:origin x="133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activeX/activeX3.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8790D0-0F7A-4B95-AE87-BDFD7A77E2CA}" type="datetimeFigureOut">
              <a:rPr lang="en-US" smtClean="0"/>
              <a:pPr/>
              <a:t>3/15/2018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4288B2-58C3-444F-8E0A-7F3EF4949EC2}" type="slidenum">
              <a:rPr lang="en-US" smtClean="0"/>
              <a:pPr/>
              <a:t>‹#›</a:t>
            </a:fld>
            <a:endParaRPr lang="en-US"/>
          </a:p>
        </p:txBody>
      </p:sp>
    </p:spTree>
    <p:extLst>
      <p:ext uri="{BB962C8B-B14F-4D97-AF65-F5344CB8AC3E}">
        <p14:creationId xmlns:p14="http://schemas.microsoft.com/office/powerpoint/2010/main" val="1445922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unicef.org/about/who/index_introduction.html"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icj-cij.org/court/index.php?p1=1"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wto.org/english/thewto_e/whatis_e/wto_dg_stat_e.htm"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law.georgetown.edu/library/research/guides/IGOsNGOs.cfm"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unrol.org/article.aspx?article_id=23"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ustr.gov/trade-agreements/free-trade-agreements/north-american-free-trade-agreement-nafta"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www.fas.usda.gov/itp/policy/nafta/nafta.asp"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nato.int/nato-welcom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icrc.org/eng/who-we-are/overview-who-we-are.htm"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un.org/en/aboutun/index.s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Students will identify major international organizations in which government plays a role.</a:t>
            </a:r>
          </a:p>
          <a:p>
            <a:pPr lvl="0"/>
            <a:r>
              <a:rPr lang="en-US" sz="1200" kern="1200" dirty="0">
                <a:solidFill>
                  <a:schemeClr val="tx1"/>
                </a:solidFill>
                <a:effectLst/>
                <a:latin typeface="+mn-lt"/>
                <a:ea typeface="+mn-ea"/>
                <a:cs typeface="+mn-cs"/>
              </a:rPr>
              <a:t>Students will recognize that international organizations may be located in the United States.</a:t>
            </a:r>
          </a:p>
          <a:p>
            <a:pPr lvl="0"/>
            <a:r>
              <a:rPr lang="en-US" sz="1200" kern="1200" dirty="0">
                <a:solidFill>
                  <a:schemeClr val="tx1"/>
                </a:solidFill>
                <a:effectLst/>
                <a:latin typeface="+mn-lt"/>
                <a:ea typeface="+mn-ea"/>
                <a:cs typeface="+mn-cs"/>
              </a:rPr>
              <a:t>Students will describe ways that individual citizens and government can seek participation in international organizations.</a:t>
            </a:r>
          </a:p>
          <a:p>
            <a:pPr lvl="0"/>
            <a:r>
              <a:rPr lang="en-US" sz="1200" kern="1200" dirty="0">
                <a:solidFill>
                  <a:schemeClr val="tx1"/>
                </a:solidFill>
                <a:effectLst/>
                <a:latin typeface="+mn-lt"/>
                <a:ea typeface="+mn-ea"/>
                <a:cs typeface="+mn-cs"/>
              </a:rPr>
              <a:t>Students will examine the ways that government and individuals may support international organizations.</a:t>
            </a:r>
          </a:p>
          <a:p>
            <a:endParaRPr lang="en-US" dirty="0"/>
          </a:p>
        </p:txBody>
      </p:sp>
      <p:sp>
        <p:nvSpPr>
          <p:cNvPr id="4" name="Slide Number Placeholder 3"/>
          <p:cNvSpPr>
            <a:spLocks noGrp="1"/>
          </p:cNvSpPr>
          <p:nvPr>
            <p:ph type="sldNum" sz="quarter" idx="10"/>
          </p:nvPr>
        </p:nvSpPr>
        <p:spPr/>
        <p:txBody>
          <a:bodyPr/>
          <a:lstStyle/>
          <a:p>
            <a:fld id="{FB4288B2-58C3-444F-8E0A-7F3EF4949EC2}" type="slidenum">
              <a:rPr lang="en-US" smtClean="0"/>
              <a:pPr/>
              <a:t>1</a:t>
            </a:fld>
            <a:endParaRPr lang="en-US"/>
          </a:p>
        </p:txBody>
      </p:sp>
    </p:spTree>
    <p:extLst>
      <p:ext uri="{BB962C8B-B14F-4D97-AF65-F5344CB8AC3E}">
        <p14:creationId xmlns:p14="http://schemas.microsoft.com/office/powerpoint/2010/main" val="3756432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https://www.youtube.com/watch?v=bHmXZXsABm0</a:t>
            </a:r>
          </a:p>
        </p:txBody>
      </p:sp>
      <p:sp>
        <p:nvSpPr>
          <p:cNvPr id="4" name="Slide Number Placeholder 3"/>
          <p:cNvSpPr>
            <a:spLocks noGrp="1"/>
          </p:cNvSpPr>
          <p:nvPr>
            <p:ph type="sldNum" sz="quarter" idx="10"/>
          </p:nvPr>
        </p:nvSpPr>
        <p:spPr/>
        <p:txBody>
          <a:bodyPr/>
          <a:lstStyle/>
          <a:p>
            <a:fld id="{FB4288B2-58C3-444F-8E0A-7F3EF4949EC2}" type="slidenum">
              <a:rPr lang="en-US" smtClean="0"/>
              <a:pPr/>
              <a:t>10</a:t>
            </a:fld>
            <a:endParaRPr lang="en-US"/>
          </a:p>
        </p:txBody>
      </p:sp>
    </p:spTree>
    <p:extLst>
      <p:ext uri="{BB962C8B-B14F-4D97-AF65-F5344CB8AC3E}">
        <p14:creationId xmlns:p14="http://schemas.microsoft.com/office/powerpoint/2010/main" val="1775915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hlinkClick r:id="rId3"/>
              </a:rPr>
              <a:t>http://www.unicef.org/about/who/index_introduction.html</a:t>
            </a:r>
            <a:endParaRPr lang="en-US" dirty="0"/>
          </a:p>
        </p:txBody>
      </p:sp>
      <p:sp>
        <p:nvSpPr>
          <p:cNvPr id="4" name="Slide Number Placeholder 3"/>
          <p:cNvSpPr>
            <a:spLocks noGrp="1"/>
          </p:cNvSpPr>
          <p:nvPr>
            <p:ph type="sldNum" sz="quarter" idx="10"/>
          </p:nvPr>
        </p:nvSpPr>
        <p:spPr/>
        <p:txBody>
          <a:bodyPr/>
          <a:lstStyle/>
          <a:p>
            <a:fld id="{FB4288B2-58C3-444F-8E0A-7F3EF4949EC2}" type="slidenum">
              <a:rPr lang="en-US" smtClean="0"/>
              <a:pPr/>
              <a:t>11</a:t>
            </a:fld>
            <a:endParaRPr lang="en-US"/>
          </a:p>
        </p:txBody>
      </p:sp>
    </p:spTree>
    <p:extLst>
      <p:ext uri="{BB962C8B-B14F-4D97-AF65-F5344CB8AC3E}">
        <p14:creationId xmlns:p14="http://schemas.microsoft.com/office/powerpoint/2010/main" val="40305564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https://www.youtube.com/watch?v=Rk8cUPZA3qs</a:t>
            </a:r>
          </a:p>
        </p:txBody>
      </p:sp>
      <p:sp>
        <p:nvSpPr>
          <p:cNvPr id="4" name="Slide Number Placeholder 3"/>
          <p:cNvSpPr>
            <a:spLocks noGrp="1"/>
          </p:cNvSpPr>
          <p:nvPr>
            <p:ph type="sldNum" sz="quarter" idx="10"/>
          </p:nvPr>
        </p:nvSpPr>
        <p:spPr/>
        <p:txBody>
          <a:bodyPr/>
          <a:lstStyle/>
          <a:p>
            <a:fld id="{FB4288B2-58C3-444F-8E0A-7F3EF4949EC2}" type="slidenum">
              <a:rPr lang="en-US" smtClean="0"/>
              <a:pPr/>
              <a:t>12</a:t>
            </a:fld>
            <a:endParaRPr lang="en-US"/>
          </a:p>
        </p:txBody>
      </p:sp>
    </p:spTree>
    <p:extLst>
      <p:ext uri="{BB962C8B-B14F-4D97-AF65-F5344CB8AC3E}">
        <p14:creationId xmlns:p14="http://schemas.microsoft.com/office/powerpoint/2010/main" val="2551670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hlinkClick r:id="rId3"/>
              </a:rPr>
              <a:t>http://www.icj-cij.org/court/index.php?p1=1</a:t>
            </a:r>
            <a:endParaRPr lang="en-US" dirty="0"/>
          </a:p>
        </p:txBody>
      </p:sp>
      <p:sp>
        <p:nvSpPr>
          <p:cNvPr id="4" name="Slide Number Placeholder 3"/>
          <p:cNvSpPr>
            <a:spLocks noGrp="1"/>
          </p:cNvSpPr>
          <p:nvPr>
            <p:ph type="sldNum" sz="quarter" idx="10"/>
          </p:nvPr>
        </p:nvSpPr>
        <p:spPr/>
        <p:txBody>
          <a:bodyPr/>
          <a:lstStyle/>
          <a:p>
            <a:fld id="{FB4288B2-58C3-444F-8E0A-7F3EF4949EC2}" type="slidenum">
              <a:rPr lang="en-US" smtClean="0"/>
              <a:pPr/>
              <a:t>13</a:t>
            </a:fld>
            <a:endParaRPr lang="en-US"/>
          </a:p>
        </p:txBody>
      </p:sp>
    </p:spTree>
    <p:extLst>
      <p:ext uri="{BB962C8B-B14F-4D97-AF65-F5344CB8AC3E}">
        <p14:creationId xmlns:p14="http://schemas.microsoft.com/office/powerpoint/2010/main" val="20561010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hlinkClick r:id="rId3"/>
              </a:rPr>
              <a:t>http://www.wto.org/english/thewto_e/whatis_e/wto_dg_stat_e.htm</a:t>
            </a:r>
            <a:endParaRPr lang="en-US" dirty="0"/>
          </a:p>
        </p:txBody>
      </p:sp>
      <p:sp>
        <p:nvSpPr>
          <p:cNvPr id="4" name="Slide Number Placeholder 3"/>
          <p:cNvSpPr>
            <a:spLocks noGrp="1"/>
          </p:cNvSpPr>
          <p:nvPr>
            <p:ph type="sldNum" sz="quarter" idx="10"/>
          </p:nvPr>
        </p:nvSpPr>
        <p:spPr/>
        <p:txBody>
          <a:bodyPr/>
          <a:lstStyle/>
          <a:p>
            <a:fld id="{FB4288B2-58C3-444F-8E0A-7F3EF4949EC2}" type="slidenum">
              <a:rPr lang="en-US" smtClean="0"/>
              <a:pPr/>
              <a:t>14</a:t>
            </a:fld>
            <a:endParaRPr lang="en-US"/>
          </a:p>
        </p:txBody>
      </p:sp>
    </p:spTree>
    <p:extLst>
      <p:ext uri="{BB962C8B-B14F-4D97-AF65-F5344CB8AC3E}">
        <p14:creationId xmlns:p14="http://schemas.microsoft.com/office/powerpoint/2010/main" val="40418093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Have the students independently write down their answer and ask students to explain how they made their decision. </a:t>
            </a:r>
          </a:p>
          <a:p>
            <a:br>
              <a:rPr lang="en-US" sz="120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FB4288B2-58C3-444F-8E0A-7F3EF4949EC2}" type="slidenum">
              <a:rPr lang="en-US" smtClean="0"/>
              <a:pPr/>
              <a:t>15</a:t>
            </a:fld>
            <a:endParaRPr lang="en-US"/>
          </a:p>
        </p:txBody>
      </p:sp>
    </p:spTree>
    <p:extLst>
      <p:ext uri="{BB962C8B-B14F-4D97-AF65-F5344CB8AC3E}">
        <p14:creationId xmlns:p14="http://schemas.microsoft.com/office/powerpoint/2010/main" val="2659470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Ask students if they have ever heard of an “international organization”. Write this term on the board. Have students provide an explanation of what they think it is and any examples they might be able to think of.  </a:t>
            </a:r>
          </a:p>
          <a:p>
            <a:endParaRPr lang="en-US" dirty="0"/>
          </a:p>
          <a:p>
            <a:r>
              <a:rPr lang="en-US" sz="1200" i="1" kern="1200" dirty="0">
                <a:solidFill>
                  <a:schemeClr val="tx1"/>
                </a:solidFill>
                <a:effectLst/>
                <a:latin typeface="+mn-lt"/>
                <a:ea typeface="+mn-ea"/>
                <a:cs typeface="+mn-cs"/>
              </a:rPr>
              <a:t>An international organization is an organization with an international membership, scope, or presence. (Definition from http://www.intergovernmentalorganizations.org/whatis.asp)</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Explain that international organizations can be divided into two categories:</a:t>
            </a:r>
          </a:p>
          <a:p>
            <a:r>
              <a:rPr lang="en-US" sz="1200" kern="1200" dirty="0">
                <a:solidFill>
                  <a:schemeClr val="tx1"/>
                </a:solidFill>
                <a:effectLst/>
                <a:latin typeface="+mn-lt"/>
                <a:ea typeface="+mn-ea"/>
                <a:cs typeface="+mn-cs"/>
              </a:rPr>
              <a:t>An </a:t>
            </a:r>
            <a:r>
              <a:rPr lang="en-US" sz="1200" i="1" kern="1200" dirty="0">
                <a:solidFill>
                  <a:schemeClr val="tx1"/>
                </a:solidFill>
                <a:effectLst/>
                <a:latin typeface="+mn-lt"/>
                <a:ea typeface="+mn-ea"/>
                <a:cs typeface="+mn-cs"/>
              </a:rPr>
              <a:t>intergovernmental organization or a</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non-governmental organization</a:t>
            </a:r>
            <a:endParaRPr lang="en-US" dirty="0"/>
          </a:p>
        </p:txBody>
      </p:sp>
      <p:sp>
        <p:nvSpPr>
          <p:cNvPr id="4" name="Slide Number Placeholder 3"/>
          <p:cNvSpPr>
            <a:spLocks noGrp="1"/>
          </p:cNvSpPr>
          <p:nvPr>
            <p:ph type="sldNum" sz="quarter" idx="10"/>
          </p:nvPr>
        </p:nvSpPr>
        <p:spPr/>
        <p:txBody>
          <a:bodyPr/>
          <a:lstStyle/>
          <a:p>
            <a:fld id="{FB4288B2-58C3-444F-8E0A-7F3EF4949EC2}" type="slidenum">
              <a:rPr lang="en-US" smtClean="0"/>
              <a:pPr/>
              <a:t>2</a:t>
            </a:fld>
            <a:endParaRPr lang="en-US"/>
          </a:p>
        </p:txBody>
      </p:sp>
    </p:spTree>
    <p:extLst>
      <p:ext uri="{BB962C8B-B14F-4D97-AF65-F5344CB8AC3E}">
        <p14:creationId xmlns:p14="http://schemas.microsoft.com/office/powerpoint/2010/main" val="2895136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An international organization is an organization with an international membership, scope, or presence. (Definition from http://www.intergovernmentalorganizations.org/whatis.asp)</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Explain that international organizations can be divided into two categories:</a:t>
            </a:r>
          </a:p>
          <a:p>
            <a:r>
              <a:rPr lang="en-US" sz="1200" kern="1200" dirty="0">
                <a:solidFill>
                  <a:schemeClr val="tx1"/>
                </a:solidFill>
                <a:effectLst/>
                <a:latin typeface="+mn-lt"/>
                <a:ea typeface="+mn-ea"/>
                <a:cs typeface="+mn-cs"/>
              </a:rPr>
              <a:t>An </a:t>
            </a:r>
            <a:r>
              <a:rPr lang="en-US" sz="1200" i="1" kern="1200" dirty="0">
                <a:solidFill>
                  <a:schemeClr val="tx1"/>
                </a:solidFill>
                <a:effectLst/>
                <a:latin typeface="+mn-lt"/>
                <a:ea typeface="+mn-ea"/>
                <a:cs typeface="+mn-cs"/>
              </a:rPr>
              <a:t>intergovernmental organization (IGO)</a:t>
            </a:r>
            <a:r>
              <a:rPr lang="en-US" sz="1200" kern="1200" dirty="0">
                <a:solidFill>
                  <a:schemeClr val="tx1"/>
                </a:solidFill>
                <a:effectLst/>
                <a:latin typeface="+mn-lt"/>
                <a:ea typeface="+mn-ea"/>
                <a:cs typeface="+mn-cs"/>
              </a:rPr>
              <a:t> is a public or governmental organization created by treaty or agreement between states. (Defined by </a:t>
            </a:r>
            <a:r>
              <a:rPr lang="en-US" sz="1200" u="sng" kern="1200" dirty="0">
                <a:solidFill>
                  <a:schemeClr val="tx1"/>
                </a:solidFill>
                <a:effectLst/>
                <a:latin typeface="+mn-lt"/>
                <a:ea typeface="+mn-ea"/>
                <a:cs typeface="+mn-cs"/>
                <a:hlinkClick r:id="rId3"/>
              </a:rPr>
              <a:t>Georgetown Law Library</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A </a:t>
            </a:r>
            <a:r>
              <a:rPr lang="en-US" sz="1200" i="1" kern="1200" dirty="0">
                <a:solidFill>
                  <a:schemeClr val="tx1"/>
                </a:solidFill>
                <a:effectLst/>
                <a:latin typeface="+mn-lt"/>
                <a:ea typeface="+mn-ea"/>
                <a:cs typeface="+mn-cs"/>
              </a:rPr>
              <a:t>non-governmental organization</a:t>
            </a:r>
            <a:r>
              <a:rPr lang="en-US" sz="1200" kern="1200" dirty="0">
                <a:solidFill>
                  <a:schemeClr val="tx1"/>
                </a:solidFill>
                <a:effectLst/>
                <a:latin typeface="+mn-lt"/>
                <a:ea typeface="+mn-ea"/>
                <a:cs typeface="+mn-cs"/>
              </a:rPr>
              <a:t> is a not-for-profit group, principally independent from government, which is organized on a local, national or international level to address issues in support of the public good. (Defined by </a:t>
            </a:r>
            <a:r>
              <a:rPr lang="en-US" sz="1200" u="sng" kern="1200" dirty="0">
                <a:solidFill>
                  <a:schemeClr val="tx1"/>
                </a:solidFill>
                <a:effectLst/>
                <a:latin typeface="+mn-lt"/>
                <a:ea typeface="+mn-ea"/>
                <a:cs typeface="+mn-cs"/>
                <a:hlinkClick r:id="rId4"/>
              </a:rPr>
              <a:t>United Nations Rule of Law</a:t>
            </a:r>
            <a:r>
              <a:rPr lang="en-US" sz="1200" kern="1200" dirty="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FB4288B2-58C3-444F-8E0A-7F3EF4949EC2}" type="slidenum">
              <a:rPr lang="en-US" smtClean="0"/>
              <a:pPr/>
              <a:t>3</a:t>
            </a:fld>
            <a:endParaRPr lang="en-US"/>
          </a:p>
        </p:txBody>
      </p:sp>
    </p:spTree>
    <p:extLst>
      <p:ext uri="{BB962C8B-B14F-4D97-AF65-F5344CB8AC3E}">
        <p14:creationId xmlns:p14="http://schemas.microsoft.com/office/powerpoint/2010/main" val="2077507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Divide the class into 7 groups for the International Organization Summit Activity.</a:t>
            </a:r>
            <a:r>
              <a:rPr lang="en-US" sz="1200" kern="1200" dirty="0">
                <a:solidFill>
                  <a:schemeClr val="tx1"/>
                </a:solidFill>
                <a:effectLst/>
                <a:latin typeface="+mn-lt"/>
                <a:ea typeface="+mn-ea"/>
                <a:cs typeface="+mn-cs"/>
              </a:rPr>
              <a:t> Tell students will be serving as representatives for an international organization. Provide each group one </a:t>
            </a:r>
            <a:r>
              <a:rPr lang="en-US" sz="1200" i="1" kern="1200" dirty="0">
                <a:solidFill>
                  <a:schemeClr val="tx1"/>
                </a:solidFill>
                <a:effectLst/>
                <a:latin typeface="+mn-lt"/>
                <a:ea typeface="+mn-ea"/>
                <a:cs typeface="+mn-cs"/>
              </a:rPr>
              <a:t>International Organization Fact Sheet</a:t>
            </a:r>
            <a:r>
              <a:rPr lang="en-US" sz="1200" kern="1200" dirty="0">
                <a:solidFill>
                  <a:schemeClr val="tx1"/>
                </a:solidFill>
                <a:effectLst/>
                <a:latin typeface="+mn-lt"/>
                <a:ea typeface="+mn-ea"/>
                <a:cs typeface="+mn-cs"/>
              </a:rPr>
              <a:t> (each group should have a different international organization). Distribute Handout B – </a:t>
            </a:r>
            <a:r>
              <a:rPr lang="en-US" sz="1200" i="1" kern="1200" dirty="0">
                <a:solidFill>
                  <a:schemeClr val="tx1"/>
                </a:solidFill>
                <a:effectLst/>
                <a:latin typeface="+mn-lt"/>
                <a:ea typeface="+mn-ea"/>
                <a:cs typeface="+mn-cs"/>
              </a:rPr>
              <a:t>Summit Talking Points</a:t>
            </a:r>
            <a:r>
              <a:rPr lang="en-US" sz="1200" kern="1200" dirty="0">
                <a:solidFill>
                  <a:schemeClr val="tx1"/>
                </a:solidFill>
                <a:effectLst/>
                <a:latin typeface="+mn-lt"/>
                <a:ea typeface="+mn-ea"/>
                <a:cs typeface="+mn-cs"/>
              </a:rPr>
              <a:t>. Students will need to complete the </a:t>
            </a:r>
            <a:r>
              <a:rPr lang="en-US" sz="1200" i="1" kern="1200" dirty="0">
                <a:solidFill>
                  <a:schemeClr val="tx1"/>
                </a:solidFill>
                <a:effectLst/>
                <a:latin typeface="+mn-lt"/>
                <a:ea typeface="+mn-ea"/>
                <a:cs typeface="+mn-cs"/>
              </a:rPr>
              <a:t>Summit Talking Points</a:t>
            </a:r>
            <a:r>
              <a:rPr lang="en-US" sz="1200" kern="1200" dirty="0">
                <a:solidFill>
                  <a:schemeClr val="tx1"/>
                </a:solidFill>
                <a:effectLst/>
                <a:latin typeface="+mn-lt"/>
                <a:ea typeface="+mn-ea"/>
                <a:cs typeface="+mn-cs"/>
              </a:rPr>
              <a:t> handout for their organization. </a:t>
            </a:r>
          </a:p>
          <a:p>
            <a:r>
              <a:rPr lang="en-US" sz="1200" b="1" kern="1200" dirty="0">
                <a:solidFill>
                  <a:schemeClr val="tx1"/>
                </a:solidFill>
                <a:effectLst/>
                <a:latin typeface="+mn-lt"/>
                <a:ea typeface="+mn-ea"/>
                <a:cs typeface="+mn-cs"/>
              </a:rPr>
              <a:t>Students will now participate in a jigsaw activity.</a:t>
            </a:r>
            <a:r>
              <a:rPr lang="en-US" sz="1200" kern="1200" dirty="0">
                <a:solidFill>
                  <a:schemeClr val="tx1"/>
                </a:solidFill>
                <a:effectLst/>
                <a:latin typeface="+mn-lt"/>
                <a:ea typeface="+mn-ea"/>
                <a:cs typeface="+mn-cs"/>
              </a:rPr>
              <a:t> Once students have completed the Talking Points handout, jigsaw the students so each newly formed group, or “Summit Meeting”, has a representative from each organization (see Teacher Handout A for how to do a jigsaw). In their new groups, students will need to complete the </a:t>
            </a:r>
            <a:r>
              <a:rPr lang="en-US" sz="1200" i="1" kern="1200" dirty="0">
                <a:solidFill>
                  <a:schemeClr val="tx1"/>
                </a:solidFill>
                <a:effectLst/>
                <a:latin typeface="+mn-lt"/>
                <a:ea typeface="+mn-ea"/>
                <a:cs typeface="+mn-cs"/>
              </a:rPr>
              <a:t>Summit Talking Points</a:t>
            </a:r>
            <a:r>
              <a:rPr lang="en-US" sz="1200" kern="1200" dirty="0">
                <a:solidFill>
                  <a:schemeClr val="tx1"/>
                </a:solidFill>
                <a:effectLst/>
                <a:latin typeface="+mn-lt"/>
                <a:ea typeface="+mn-ea"/>
                <a:cs typeface="+mn-cs"/>
              </a:rPr>
              <a:t> handout.  Students should present their organization while students complete their handout. Students should emphasize the importance of their organization to the international community.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Debrief the activity.</a:t>
            </a:r>
            <a:r>
              <a:rPr lang="en-US" sz="1200" kern="1200" dirty="0">
                <a:solidFill>
                  <a:schemeClr val="tx1"/>
                </a:solidFill>
                <a:effectLst/>
                <a:latin typeface="+mn-lt"/>
                <a:ea typeface="+mn-ea"/>
                <a:cs typeface="+mn-cs"/>
              </a:rPr>
              <a:t> After the summit meetings have concluded, students will return to their original groups. In their original groups they will compare what they learned about other organizations. Debrief the activity using the following</a:t>
            </a:r>
            <a:r>
              <a:rPr lang="en-US" sz="1200" kern="1200" baseline="0" dirty="0">
                <a:solidFill>
                  <a:schemeClr val="tx1"/>
                </a:solidFill>
                <a:effectLst/>
                <a:latin typeface="+mn-lt"/>
                <a:ea typeface="+mn-ea"/>
                <a:cs typeface="+mn-cs"/>
              </a:rPr>
              <a:t> slides and the teacher guide provided.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B4288B2-58C3-444F-8E0A-7F3EF4949EC2}" type="slidenum">
              <a:rPr lang="en-US" smtClean="0"/>
              <a:pPr/>
              <a:t>4</a:t>
            </a:fld>
            <a:endParaRPr lang="en-US"/>
          </a:p>
        </p:txBody>
      </p:sp>
    </p:spTree>
    <p:extLst>
      <p:ext uri="{BB962C8B-B14F-4D97-AF65-F5344CB8AC3E}">
        <p14:creationId xmlns:p14="http://schemas.microsoft.com/office/powerpoint/2010/main" val="3106692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Sources: </a:t>
            </a:r>
          </a:p>
          <a:p>
            <a:r>
              <a:rPr lang="en-US" sz="1200" kern="1200" dirty="0">
                <a:solidFill>
                  <a:schemeClr val="tx1"/>
                </a:solidFill>
                <a:effectLst/>
                <a:latin typeface="+mn-lt"/>
                <a:ea typeface="+mn-ea"/>
                <a:cs typeface="+mn-cs"/>
                <a:hlinkClick r:id="rId3"/>
              </a:rPr>
              <a:t>http://www.ustr.gov/trade-agreements/free-trade-agreements/north-american-free-trade-agreement-nafta</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hlinkClick r:id="rId4"/>
              </a:rPr>
              <a:t>http://www.fas.usda.gov/itp/policy/nafta/nafta.asp</a:t>
            </a:r>
            <a:endParaRPr lang="en-US"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http://www.naftanow.org/results/default_en.asp</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B4288B2-58C3-444F-8E0A-7F3EF4949EC2}" type="slidenum">
              <a:rPr lang="en-US" smtClean="0"/>
              <a:pPr/>
              <a:t>5</a:t>
            </a:fld>
            <a:endParaRPr lang="en-US"/>
          </a:p>
        </p:txBody>
      </p:sp>
    </p:spTree>
    <p:extLst>
      <p:ext uri="{BB962C8B-B14F-4D97-AF65-F5344CB8AC3E}">
        <p14:creationId xmlns:p14="http://schemas.microsoft.com/office/powerpoint/2010/main" val="862405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Source:  </a:t>
            </a:r>
            <a:r>
              <a:rPr lang="en-US" sz="1200" kern="1200" dirty="0">
                <a:solidFill>
                  <a:schemeClr val="tx1"/>
                </a:solidFill>
                <a:effectLst/>
                <a:latin typeface="+mn-lt"/>
                <a:ea typeface="+mn-ea"/>
                <a:cs typeface="+mn-cs"/>
                <a:hlinkClick r:id="rId3"/>
              </a:rPr>
              <a:t>http://www.nato.int/nato-welcome/</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B4288B2-58C3-444F-8E0A-7F3EF4949EC2}" type="slidenum">
              <a:rPr lang="en-US" smtClean="0"/>
              <a:pPr/>
              <a:t>6</a:t>
            </a:fld>
            <a:endParaRPr lang="en-US"/>
          </a:p>
        </p:txBody>
      </p:sp>
    </p:spTree>
    <p:extLst>
      <p:ext uri="{BB962C8B-B14F-4D97-AF65-F5344CB8AC3E}">
        <p14:creationId xmlns:p14="http://schemas.microsoft.com/office/powerpoint/2010/main" val="3803984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https://www.youtube.com/watch?v=4gCbS0FFqqQ</a:t>
            </a:r>
          </a:p>
        </p:txBody>
      </p:sp>
      <p:sp>
        <p:nvSpPr>
          <p:cNvPr id="4" name="Slide Number Placeholder 3"/>
          <p:cNvSpPr>
            <a:spLocks noGrp="1"/>
          </p:cNvSpPr>
          <p:nvPr>
            <p:ph type="sldNum" sz="quarter" idx="10"/>
          </p:nvPr>
        </p:nvSpPr>
        <p:spPr/>
        <p:txBody>
          <a:bodyPr/>
          <a:lstStyle/>
          <a:p>
            <a:fld id="{FB4288B2-58C3-444F-8E0A-7F3EF4949EC2}" type="slidenum">
              <a:rPr lang="en-US" smtClean="0"/>
              <a:pPr/>
              <a:t>7</a:t>
            </a:fld>
            <a:endParaRPr lang="en-US"/>
          </a:p>
        </p:txBody>
      </p:sp>
    </p:spTree>
    <p:extLst>
      <p:ext uri="{BB962C8B-B14F-4D97-AF65-F5344CB8AC3E}">
        <p14:creationId xmlns:p14="http://schemas.microsoft.com/office/powerpoint/2010/main" val="3992699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hlinkClick r:id="rId3"/>
              </a:rPr>
              <a:t>http://www.icrc.org/eng/who-we-are/overview-who-we-are.htm</a:t>
            </a:r>
            <a:endParaRPr lang="en-US" dirty="0"/>
          </a:p>
        </p:txBody>
      </p:sp>
      <p:sp>
        <p:nvSpPr>
          <p:cNvPr id="4" name="Slide Number Placeholder 3"/>
          <p:cNvSpPr>
            <a:spLocks noGrp="1"/>
          </p:cNvSpPr>
          <p:nvPr>
            <p:ph type="sldNum" sz="quarter" idx="10"/>
          </p:nvPr>
        </p:nvSpPr>
        <p:spPr/>
        <p:txBody>
          <a:bodyPr/>
          <a:lstStyle/>
          <a:p>
            <a:fld id="{FB4288B2-58C3-444F-8E0A-7F3EF4949EC2}" type="slidenum">
              <a:rPr lang="en-US" smtClean="0"/>
              <a:pPr/>
              <a:t>8</a:t>
            </a:fld>
            <a:endParaRPr lang="en-US"/>
          </a:p>
        </p:txBody>
      </p:sp>
    </p:spTree>
    <p:extLst>
      <p:ext uri="{BB962C8B-B14F-4D97-AF65-F5344CB8AC3E}">
        <p14:creationId xmlns:p14="http://schemas.microsoft.com/office/powerpoint/2010/main" val="385380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hlinkClick r:id="rId3"/>
              </a:rPr>
              <a:t>http://www.un.org/en/aboutun/index.shtml</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B4288B2-58C3-444F-8E0A-7F3EF4949EC2}" type="slidenum">
              <a:rPr lang="en-US" smtClean="0"/>
              <a:pPr/>
              <a:t>9</a:t>
            </a:fld>
            <a:endParaRPr lang="en-US"/>
          </a:p>
        </p:txBody>
      </p:sp>
    </p:spTree>
    <p:extLst>
      <p:ext uri="{BB962C8B-B14F-4D97-AF65-F5344CB8AC3E}">
        <p14:creationId xmlns:p14="http://schemas.microsoft.com/office/powerpoint/2010/main" val="39676652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5410200" y="918865"/>
            <a:ext cx="3429000" cy="1752600"/>
          </a:xfrm>
          <a:ln>
            <a:noFill/>
          </a:ln>
        </p:spPr>
        <p:txBody>
          <a:bodyPr>
            <a:normAutofit/>
          </a:bodyPr>
          <a:lstStyle>
            <a:lvl1pPr marL="0" indent="0" algn="ctr">
              <a:buNone/>
              <a:defRPr sz="2000" baseline="0">
                <a:solidFill>
                  <a:schemeClr val="tx1">
                    <a:lumMod val="75000"/>
                    <a:lumOff val="25000"/>
                  </a:schemeClr>
                </a:solidFill>
                <a:latin typeface="Cambria" panose="020405030504060302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Insert Benchmarks </a:t>
            </a:r>
          </a:p>
        </p:txBody>
      </p:sp>
      <p:sp>
        <p:nvSpPr>
          <p:cNvPr id="7" name="Frame 6"/>
          <p:cNvSpPr/>
          <p:nvPr userDrawn="1"/>
        </p:nvSpPr>
        <p:spPr>
          <a:xfrm>
            <a:off x="0" y="0"/>
            <a:ext cx="9144000" cy="6858000"/>
          </a:xfrm>
          <a:prstGeom prst="frame">
            <a:avLst>
              <a:gd name="adj1" fmla="val 1574"/>
            </a:avLst>
          </a:prstGeom>
          <a:solidFill>
            <a:srgbClr val="FAE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15000" y="5675941"/>
            <a:ext cx="3200400" cy="935966"/>
          </a:xfrm>
          <a:prstGeom prst="rect">
            <a:avLst/>
          </a:prstGeom>
        </p:spPr>
      </p:pic>
      <p:sp>
        <p:nvSpPr>
          <p:cNvPr id="9" name="Frame 8"/>
          <p:cNvSpPr/>
          <p:nvPr userDrawn="1"/>
        </p:nvSpPr>
        <p:spPr>
          <a:xfrm>
            <a:off x="152400" y="190500"/>
            <a:ext cx="8839200" cy="6477000"/>
          </a:xfrm>
          <a:prstGeom prst="frame">
            <a:avLst>
              <a:gd name="adj1" fmla="val 1574"/>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Flowchart: Delay 10"/>
          <p:cNvSpPr/>
          <p:nvPr userDrawn="1"/>
        </p:nvSpPr>
        <p:spPr>
          <a:xfrm rot="5400000">
            <a:off x="479516" y="-36467"/>
            <a:ext cx="4762500" cy="5216434"/>
          </a:xfrm>
          <a:prstGeom prst="flowChartDelay">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22663" y="365760"/>
            <a:ext cx="4343400" cy="1219200"/>
          </a:xfrm>
        </p:spPr>
        <p:txBody>
          <a:bodyPr>
            <a:normAutofit/>
          </a:bodyPr>
          <a:lstStyle>
            <a:lvl1pPr>
              <a:defRPr sz="4800">
                <a:solidFill>
                  <a:schemeClr val="bg1"/>
                </a:solidFill>
                <a:latin typeface="Bernard MT Condensed" panose="02050806060905020404" pitchFamily="18" charset="0"/>
              </a:defRPr>
            </a:lvl1pPr>
          </a:lstStyle>
          <a:p>
            <a:endParaRPr lang="en-US" dirty="0"/>
          </a:p>
        </p:txBody>
      </p:sp>
      <p:sp>
        <p:nvSpPr>
          <p:cNvPr id="12" name="Footer Placeholder 4"/>
          <p:cNvSpPr txBox="1">
            <a:spLocks/>
          </p:cNvSpPr>
          <p:nvPr userDrawn="1"/>
        </p:nvSpPr>
        <p:spPr>
          <a:xfrm>
            <a:off x="228600" y="6248400"/>
            <a:ext cx="3886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The Florida Law Related Education Association, Inc. © 2015</a:t>
            </a:r>
          </a:p>
        </p:txBody>
      </p:sp>
      <p:sp>
        <p:nvSpPr>
          <p:cNvPr id="14" name="Subtitle 2"/>
          <p:cNvSpPr txBox="1">
            <a:spLocks/>
          </p:cNvSpPr>
          <p:nvPr userDrawn="1"/>
        </p:nvSpPr>
        <p:spPr>
          <a:xfrm>
            <a:off x="1524000" y="1600200"/>
            <a:ext cx="6400800" cy="1219200"/>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baseline="0">
                <a:solidFill>
                  <a:schemeClr val="tx1">
                    <a:lumMod val="75000"/>
                    <a:lumOff val="25000"/>
                  </a:schemeClr>
                </a:solidFill>
                <a:latin typeface="Comic Sans MS" panose="030F0702030302020204" pitchFamily="66" charset="0"/>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Comic Sans MS" panose="030F0702030302020204" pitchFamily="66" charset="0"/>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Comic Sans MS" panose="030F0702030302020204" pitchFamily="66"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Comic Sans MS" panose="030F0702030302020204" pitchFamily="66"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Comic Sans MS" panose="030F0702030302020204" pitchFamily="66"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solidFill>
                <a:srgbClr val="F5E065"/>
              </a:solidFill>
            </a:endParaRPr>
          </a:p>
        </p:txBody>
      </p:sp>
      <p:sp>
        <p:nvSpPr>
          <p:cNvPr id="18" name="TextBox 17"/>
          <p:cNvSpPr txBox="1"/>
          <p:nvPr userDrawn="1"/>
        </p:nvSpPr>
        <p:spPr>
          <a:xfrm>
            <a:off x="5368834" y="457200"/>
            <a:ext cx="3317966" cy="461665"/>
          </a:xfrm>
          <a:prstGeom prst="rect">
            <a:avLst/>
          </a:prstGeom>
          <a:noFill/>
        </p:spPr>
        <p:txBody>
          <a:bodyPr wrap="square" rtlCol="0">
            <a:spAutoFit/>
          </a:bodyPr>
          <a:lstStyle/>
          <a:p>
            <a:pPr algn="ctr"/>
            <a:r>
              <a:rPr lang="en-US" sz="2400" b="1" dirty="0">
                <a:solidFill>
                  <a:schemeClr val="tx1">
                    <a:lumMod val="75000"/>
                    <a:lumOff val="25000"/>
                  </a:schemeClr>
                </a:solidFill>
                <a:latin typeface="Cambria" panose="02040503050406030204" pitchFamily="18" charset="0"/>
              </a:rPr>
              <a:t>Benchmark</a:t>
            </a:r>
          </a:p>
        </p:txBody>
      </p:sp>
      <p:sp>
        <p:nvSpPr>
          <p:cNvPr id="21" name="Text Placeholder 20"/>
          <p:cNvSpPr>
            <a:spLocks noGrp="1"/>
          </p:cNvSpPr>
          <p:nvPr>
            <p:ph type="body" sz="quarter" idx="10"/>
          </p:nvPr>
        </p:nvSpPr>
        <p:spPr>
          <a:xfrm>
            <a:off x="762000" y="1752600"/>
            <a:ext cx="4114800" cy="1371600"/>
          </a:xfrm>
        </p:spPr>
        <p:txBody>
          <a:bodyPr>
            <a:normAutofit/>
          </a:bodyPr>
          <a:lstStyle>
            <a:lvl1pPr marL="0" indent="0" algn="ctr">
              <a:buNone/>
              <a:defRPr sz="2800">
                <a:solidFill>
                  <a:srgbClr val="FAEA1A"/>
                </a:solidFill>
              </a:defRPr>
            </a:lvl1pPr>
          </a:lstStyle>
          <a:p>
            <a:pPr lvl="0"/>
            <a:r>
              <a:rPr lang="en-US"/>
              <a:t>Click to edit Master text styles</a:t>
            </a:r>
          </a:p>
        </p:txBody>
      </p:sp>
    </p:spTree>
    <p:extLst>
      <p:ext uri="{BB962C8B-B14F-4D97-AF65-F5344CB8AC3E}">
        <p14:creationId xmlns:p14="http://schemas.microsoft.com/office/powerpoint/2010/main" val="3117541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C901D-5F18-47E6-B645-116C1E5E23C6}" type="datetimeFigureOut">
              <a:rPr lang="en-US" smtClean="0"/>
              <a:pPr/>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E3C17-CF85-4057-A4A9-004332857066}" type="slidenum">
              <a:rPr lang="en-US" smtClean="0"/>
              <a:pPr/>
              <a:t>‹#›</a:t>
            </a:fld>
            <a:endParaRPr lang="en-US"/>
          </a:p>
        </p:txBody>
      </p:sp>
    </p:spTree>
    <p:extLst>
      <p:ext uri="{BB962C8B-B14F-4D97-AF65-F5344CB8AC3E}">
        <p14:creationId xmlns:p14="http://schemas.microsoft.com/office/powerpoint/2010/main" val="3768464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C901D-5F18-47E6-B645-116C1E5E23C6}" type="datetimeFigureOut">
              <a:rPr lang="en-US" smtClean="0"/>
              <a:pPr/>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E3C17-CF85-4057-A4A9-004332857066}" type="slidenum">
              <a:rPr lang="en-US" smtClean="0"/>
              <a:pPr/>
              <a:t>‹#›</a:t>
            </a:fld>
            <a:endParaRPr lang="en-US"/>
          </a:p>
        </p:txBody>
      </p:sp>
    </p:spTree>
    <p:extLst>
      <p:ext uri="{BB962C8B-B14F-4D97-AF65-F5344CB8AC3E}">
        <p14:creationId xmlns:p14="http://schemas.microsoft.com/office/powerpoint/2010/main" val="117003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Flowchart: Delay 9"/>
          <p:cNvSpPr/>
          <p:nvPr userDrawn="1"/>
        </p:nvSpPr>
        <p:spPr>
          <a:xfrm rot="5400000">
            <a:off x="3829050" y="-3409950"/>
            <a:ext cx="1485900" cy="8839200"/>
          </a:xfrm>
          <a:prstGeom prst="flowChartDelay">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AEA1A"/>
              </a:solidFill>
            </a:endParaRPr>
          </a:p>
        </p:txBody>
      </p:sp>
      <p:sp>
        <p:nvSpPr>
          <p:cNvPr id="2" name="Title 1"/>
          <p:cNvSpPr>
            <a:spLocks noGrp="1"/>
          </p:cNvSpPr>
          <p:nvPr>
            <p:ph type="title"/>
          </p:nvPr>
        </p:nvSpPr>
        <p:spPr>
          <a:xfrm>
            <a:off x="457200" y="304800"/>
            <a:ext cx="8229600" cy="1143000"/>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81000" y="1752600"/>
            <a:ext cx="8229600" cy="4343400"/>
          </a:xfrm>
        </p:spPr>
        <p:txBody>
          <a:bodyPr/>
          <a:lstStyle>
            <a:lvl1pPr>
              <a:defRPr>
                <a:solidFill>
                  <a:schemeClr val="tx1">
                    <a:lumMod val="65000"/>
                    <a:lumOff val="35000"/>
                  </a:schemeClr>
                </a:solidFill>
                <a:latin typeface="Cambria" panose="02040503050406030204" pitchFamily="18" charset="0"/>
              </a:defRPr>
            </a:lvl1pPr>
            <a:lvl2pPr>
              <a:defRPr>
                <a:solidFill>
                  <a:schemeClr val="tx1">
                    <a:lumMod val="65000"/>
                    <a:lumOff val="35000"/>
                  </a:schemeClr>
                </a:solidFill>
                <a:latin typeface="Cambria" panose="02040503050406030204" pitchFamily="18" charset="0"/>
              </a:defRPr>
            </a:lvl2pPr>
            <a:lvl3pPr>
              <a:defRPr>
                <a:solidFill>
                  <a:schemeClr val="tx1">
                    <a:lumMod val="65000"/>
                    <a:lumOff val="35000"/>
                  </a:schemeClr>
                </a:solidFill>
                <a:latin typeface="Cambria" panose="02040503050406030204" pitchFamily="18" charset="0"/>
              </a:defRPr>
            </a:lvl3pPr>
            <a:lvl4pPr>
              <a:defRPr>
                <a:solidFill>
                  <a:schemeClr val="tx1">
                    <a:lumMod val="65000"/>
                    <a:lumOff val="35000"/>
                  </a:schemeClr>
                </a:solidFill>
                <a:latin typeface="Cambria" panose="02040503050406030204" pitchFamily="18" charset="0"/>
              </a:defRPr>
            </a:lvl4pPr>
            <a:lvl5pPr>
              <a:defRPr>
                <a:solidFill>
                  <a:schemeClr val="tx1">
                    <a:lumMod val="65000"/>
                    <a:lumOff val="35000"/>
                  </a:schemeClr>
                </a:solidFill>
                <a:latin typeface="Cambria" panose="020405030504060302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228600" y="6248400"/>
            <a:ext cx="3886200" cy="365125"/>
          </a:xfrm>
        </p:spPr>
        <p:txBody>
          <a:bodyPr/>
          <a:lstStyle>
            <a:lvl1pPr algn="l">
              <a:defRPr/>
            </a:lvl1pPr>
          </a:lstStyle>
          <a:p>
            <a:r>
              <a:rPr lang="en-US" dirty="0"/>
              <a:t>The Florida Law Related Education Association, Inc. © 2015</a:t>
            </a:r>
          </a:p>
        </p:txBody>
      </p:sp>
      <p:sp>
        <p:nvSpPr>
          <p:cNvPr id="7" name="Frame 6"/>
          <p:cNvSpPr/>
          <p:nvPr userDrawn="1"/>
        </p:nvSpPr>
        <p:spPr>
          <a:xfrm>
            <a:off x="0" y="0"/>
            <a:ext cx="9144000" cy="6858000"/>
          </a:xfrm>
          <a:prstGeom prst="frame">
            <a:avLst>
              <a:gd name="adj1" fmla="val 1574"/>
            </a:avLst>
          </a:prstGeom>
          <a:solidFill>
            <a:srgbClr val="FAE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Frame 7"/>
          <p:cNvSpPr/>
          <p:nvPr userDrawn="1"/>
        </p:nvSpPr>
        <p:spPr>
          <a:xfrm>
            <a:off x="152400" y="190500"/>
            <a:ext cx="8839200" cy="6477000"/>
          </a:xfrm>
          <a:prstGeom prst="frame">
            <a:avLst>
              <a:gd name="adj1" fmla="val 1574"/>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19800"/>
            <a:ext cx="1663702" cy="486554"/>
          </a:xfrm>
          <a:prstGeom prst="rect">
            <a:avLst/>
          </a:prstGeom>
        </p:spPr>
      </p:pic>
    </p:spTree>
    <p:extLst>
      <p:ext uri="{BB962C8B-B14F-4D97-AF65-F5344CB8AC3E}">
        <p14:creationId xmlns:p14="http://schemas.microsoft.com/office/powerpoint/2010/main" val="2560400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Flowchart: Delay 6"/>
          <p:cNvSpPr/>
          <p:nvPr userDrawn="1"/>
        </p:nvSpPr>
        <p:spPr>
          <a:xfrm rot="16200000">
            <a:off x="3467099" y="1181099"/>
            <a:ext cx="3581399" cy="7772400"/>
          </a:xfrm>
          <a:prstGeom prst="flowChartDelay">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514598" y="4648200"/>
            <a:ext cx="6629400" cy="1362075"/>
          </a:xfrm>
        </p:spPr>
        <p:txBody>
          <a:bodyPr anchor="t">
            <a:noAutofit/>
          </a:bodyPr>
          <a:lstStyle>
            <a:lvl1pPr algn="l">
              <a:defRPr sz="4400" b="1" cap="all">
                <a:solidFill>
                  <a:schemeClr val="bg1"/>
                </a:solidFill>
              </a:defRPr>
            </a:lvl1pPr>
          </a:lstStyle>
          <a:p>
            <a:r>
              <a:rPr lang="en-US"/>
              <a:t>Click to edit Master title style</a:t>
            </a:r>
            <a:endParaRPr lang="en-US" dirty="0"/>
          </a:p>
        </p:txBody>
      </p:sp>
      <p:sp>
        <p:nvSpPr>
          <p:cNvPr id="8" name="Footer Placeholder 4"/>
          <p:cNvSpPr txBox="1">
            <a:spLocks/>
          </p:cNvSpPr>
          <p:nvPr userDrawn="1"/>
        </p:nvSpPr>
        <p:spPr>
          <a:xfrm>
            <a:off x="5257798" y="0"/>
            <a:ext cx="3886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The Florida Law Related Education Association, Inc. © 2015</a:t>
            </a:r>
          </a:p>
        </p:txBody>
      </p:sp>
      <p:sp>
        <p:nvSpPr>
          <p:cNvPr id="9" name="Flowchart: Delay 8"/>
          <p:cNvSpPr/>
          <p:nvPr userDrawn="1"/>
        </p:nvSpPr>
        <p:spPr>
          <a:xfrm rot="10800000">
            <a:off x="3200400" y="533400"/>
            <a:ext cx="5943600" cy="4038600"/>
          </a:xfrm>
          <a:prstGeom prst="flowChartDelay">
            <a:avLst/>
          </a:prstGeom>
          <a:solidFill>
            <a:srgbClr val="FAE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267200" y="1600200"/>
            <a:ext cx="4724398" cy="1500187"/>
          </a:xfrm>
        </p:spPr>
        <p:txBody>
          <a:bodyPr anchor="b">
            <a:normAutofit/>
          </a:bodyPr>
          <a:lstStyle>
            <a:lvl1pPr marL="0" indent="0">
              <a:buNone/>
              <a:defRPr sz="3200">
                <a:solidFill>
                  <a:srgbClr val="0A89E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0"/>
            <a:ext cx="1828800" cy="534838"/>
          </a:xfrm>
          <a:prstGeom prst="rect">
            <a:avLst/>
          </a:prstGeom>
        </p:spPr>
      </p:pic>
      <p:sp>
        <p:nvSpPr>
          <p:cNvPr id="12" name="Picture Placeholder 11"/>
          <p:cNvSpPr>
            <a:spLocks noGrp="1"/>
          </p:cNvSpPr>
          <p:nvPr>
            <p:ph type="pic" sz="quarter" idx="10"/>
          </p:nvPr>
        </p:nvSpPr>
        <p:spPr>
          <a:xfrm>
            <a:off x="381000" y="990600"/>
            <a:ext cx="2362200" cy="2286000"/>
          </a:xfrm>
        </p:spPr>
        <p:txBody>
          <a:bodyPr/>
          <a:lstStyle/>
          <a:p>
            <a:r>
              <a:rPr lang="en-US"/>
              <a:t>Click icon to add picture</a:t>
            </a:r>
          </a:p>
        </p:txBody>
      </p:sp>
    </p:spTree>
    <p:extLst>
      <p:ext uri="{BB962C8B-B14F-4D97-AF65-F5344CB8AC3E}">
        <p14:creationId xmlns:p14="http://schemas.microsoft.com/office/powerpoint/2010/main" val="3533464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763000" cy="1143000"/>
          </a:xfrm>
          <a:solidFill>
            <a:srgbClr val="0A89E0"/>
          </a:solidFill>
        </p:spPr>
        <p:txBody>
          <a:bodyPr/>
          <a:lstStyle>
            <a:lvl1pPr>
              <a:defRPr>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p:cNvSpPr txBox="1">
            <a:spLocks/>
          </p:cNvSpPr>
          <p:nvPr userDrawn="1"/>
        </p:nvSpPr>
        <p:spPr>
          <a:xfrm>
            <a:off x="228600" y="6248400"/>
            <a:ext cx="3886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The Florida Law Related Education Association, Inc. © 2015</a:t>
            </a:r>
          </a:p>
        </p:txBody>
      </p:sp>
      <p:sp>
        <p:nvSpPr>
          <p:cNvPr id="9" name="Frame 8"/>
          <p:cNvSpPr/>
          <p:nvPr userDrawn="1"/>
        </p:nvSpPr>
        <p:spPr>
          <a:xfrm>
            <a:off x="0" y="0"/>
            <a:ext cx="9144000" cy="6858000"/>
          </a:xfrm>
          <a:prstGeom prst="frame">
            <a:avLst>
              <a:gd name="adj1" fmla="val 1574"/>
            </a:avLst>
          </a:prstGeom>
          <a:solidFill>
            <a:srgbClr val="FAE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Frame 9"/>
          <p:cNvSpPr/>
          <p:nvPr userDrawn="1"/>
        </p:nvSpPr>
        <p:spPr>
          <a:xfrm>
            <a:off x="152400" y="190500"/>
            <a:ext cx="8839200" cy="6477000"/>
          </a:xfrm>
          <a:prstGeom prst="frame">
            <a:avLst>
              <a:gd name="adj1" fmla="val 1574"/>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45200"/>
            <a:ext cx="1663702" cy="486554"/>
          </a:xfrm>
          <a:prstGeom prst="rect">
            <a:avLst/>
          </a:prstGeom>
        </p:spPr>
      </p:pic>
    </p:spTree>
    <p:extLst>
      <p:ext uri="{BB962C8B-B14F-4D97-AF65-F5344CB8AC3E}">
        <p14:creationId xmlns:p14="http://schemas.microsoft.com/office/powerpoint/2010/main" val="2310788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a:solidFill>
            <a:srgbClr val="0A89E0"/>
          </a:solidFill>
        </p:spPr>
        <p:txBody>
          <a:bodyPr/>
          <a:lstStyle>
            <a:lvl1pPr>
              <a:defRPr>
                <a:solidFill>
                  <a:srgbClr val="FAEA1A"/>
                </a:solidFill>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solidFill>
            <a:srgbClr val="FAEA1A"/>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solidFill>
            <a:srgbClr val="FAEA1A"/>
          </a:solidFill>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4"/>
          <p:cNvSpPr txBox="1">
            <a:spLocks/>
          </p:cNvSpPr>
          <p:nvPr userDrawn="1"/>
        </p:nvSpPr>
        <p:spPr>
          <a:xfrm>
            <a:off x="304800" y="6248400"/>
            <a:ext cx="3886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The Florida Law Related Education Association, Inc. © 2015</a:t>
            </a:r>
          </a:p>
        </p:txBody>
      </p:sp>
      <p:sp>
        <p:nvSpPr>
          <p:cNvPr id="11" name="Frame 10"/>
          <p:cNvSpPr/>
          <p:nvPr userDrawn="1"/>
        </p:nvSpPr>
        <p:spPr>
          <a:xfrm>
            <a:off x="0" y="0"/>
            <a:ext cx="9144000" cy="6858000"/>
          </a:xfrm>
          <a:prstGeom prst="frame">
            <a:avLst>
              <a:gd name="adj1" fmla="val 1574"/>
            </a:avLst>
          </a:prstGeom>
          <a:solidFill>
            <a:srgbClr val="FAE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ame 11"/>
          <p:cNvSpPr/>
          <p:nvPr userDrawn="1"/>
        </p:nvSpPr>
        <p:spPr>
          <a:xfrm>
            <a:off x="152400" y="190500"/>
            <a:ext cx="8839200" cy="6477000"/>
          </a:xfrm>
          <a:prstGeom prst="frame">
            <a:avLst>
              <a:gd name="adj1" fmla="val 1574"/>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45200"/>
            <a:ext cx="1663702" cy="486554"/>
          </a:xfrm>
          <a:prstGeom prst="rect">
            <a:avLst/>
          </a:prstGeom>
        </p:spPr>
      </p:pic>
    </p:spTree>
    <p:extLst>
      <p:ext uri="{BB962C8B-B14F-4D97-AF65-F5344CB8AC3E}">
        <p14:creationId xmlns:p14="http://schemas.microsoft.com/office/powerpoint/2010/main" val="3226718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Flowchart: Delay 5"/>
          <p:cNvSpPr/>
          <p:nvPr userDrawn="1"/>
        </p:nvSpPr>
        <p:spPr>
          <a:xfrm rot="5400000">
            <a:off x="3829050" y="-3663950"/>
            <a:ext cx="1485900" cy="8839200"/>
          </a:xfrm>
          <a:prstGeom prst="flowChartDelay">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AEA1A"/>
              </a:solidFill>
            </a:endParaRPr>
          </a:p>
        </p:txBody>
      </p:sp>
      <p:sp>
        <p:nvSpPr>
          <p:cNvPr id="7" name="Title 1"/>
          <p:cNvSpPr>
            <a:spLocks noGrp="1"/>
          </p:cNvSpPr>
          <p:nvPr>
            <p:ph type="title"/>
          </p:nvPr>
        </p:nvSpPr>
        <p:spPr>
          <a:xfrm>
            <a:off x="457200" y="50800"/>
            <a:ext cx="8229600" cy="1143000"/>
          </a:xfrm>
        </p:spPr>
        <p:txBody>
          <a:bodyPr/>
          <a:lstStyle>
            <a:lvl1pPr>
              <a:defRPr>
                <a:solidFill>
                  <a:schemeClr val="bg1"/>
                </a:solidFill>
              </a:defRPr>
            </a:lvl1pPr>
          </a:lstStyle>
          <a:p>
            <a:r>
              <a:rPr lang="en-US"/>
              <a:t>Click to edit Master title style</a:t>
            </a:r>
            <a:endParaRPr lang="en-US" dirty="0"/>
          </a:p>
        </p:txBody>
      </p:sp>
      <p:sp>
        <p:nvSpPr>
          <p:cNvPr id="8" name="Footer Placeholder 4"/>
          <p:cNvSpPr txBox="1">
            <a:spLocks/>
          </p:cNvSpPr>
          <p:nvPr userDrawn="1"/>
        </p:nvSpPr>
        <p:spPr>
          <a:xfrm>
            <a:off x="0" y="6480175"/>
            <a:ext cx="3886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The Florida Law Related Education Association, Inc. © 2015</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0298" y="6288477"/>
            <a:ext cx="1663702" cy="486554"/>
          </a:xfrm>
          <a:prstGeom prst="rect">
            <a:avLst/>
          </a:prstGeom>
        </p:spPr>
      </p:pic>
    </p:spTree>
    <p:extLst>
      <p:ext uri="{BB962C8B-B14F-4D97-AF65-F5344CB8AC3E}">
        <p14:creationId xmlns:p14="http://schemas.microsoft.com/office/powerpoint/2010/main" val="4042887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ame 4"/>
          <p:cNvSpPr/>
          <p:nvPr userDrawn="1"/>
        </p:nvSpPr>
        <p:spPr>
          <a:xfrm>
            <a:off x="0" y="0"/>
            <a:ext cx="9144000" cy="6858000"/>
          </a:xfrm>
          <a:prstGeom prst="frame">
            <a:avLst>
              <a:gd name="adj1" fmla="val 1574"/>
            </a:avLst>
          </a:prstGeom>
          <a:solidFill>
            <a:srgbClr val="FAE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Frame 5"/>
          <p:cNvSpPr/>
          <p:nvPr userDrawn="1"/>
        </p:nvSpPr>
        <p:spPr>
          <a:xfrm>
            <a:off x="152400" y="190500"/>
            <a:ext cx="8839200" cy="6477000"/>
          </a:xfrm>
          <a:prstGeom prst="frame">
            <a:avLst>
              <a:gd name="adj1" fmla="val 1574"/>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Footer Placeholder 4"/>
          <p:cNvSpPr txBox="1">
            <a:spLocks/>
          </p:cNvSpPr>
          <p:nvPr userDrawn="1"/>
        </p:nvSpPr>
        <p:spPr>
          <a:xfrm>
            <a:off x="304800" y="6248400"/>
            <a:ext cx="3886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The Florida Law Related Education Association, Inc. © 2015</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45200"/>
            <a:ext cx="1663702" cy="486554"/>
          </a:xfrm>
          <a:prstGeom prst="rect">
            <a:avLst/>
          </a:prstGeom>
        </p:spPr>
      </p:pic>
    </p:spTree>
    <p:extLst>
      <p:ext uri="{BB962C8B-B14F-4D97-AF65-F5344CB8AC3E}">
        <p14:creationId xmlns:p14="http://schemas.microsoft.com/office/powerpoint/2010/main" val="122049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C901D-5F18-47E6-B645-116C1E5E23C6}" type="datetimeFigureOut">
              <a:rPr lang="en-US" smtClean="0"/>
              <a:pPr/>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E3C17-CF85-4057-A4A9-004332857066}" type="slidenum">
              <a:rPr lang="en-US" smtClean="0"/>
              <a:pPr/>
              <a:t>‹#›</a:t>
            </a:fld>
            <a:endParaRPr lang="en-US"/>
          </a:p>
        </p:txBody>
      </p:sp>
    </p:spTree>
    <p:extLst>
      <p:ext uri="{BB962C8B-B14F-4D97-AF65-F5344CB8AC3E}">
        <p14:creationId xmlns:p14="http://schemas.microsoft.com/office/powerpoint/2010/main" val="943905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C901D-5F18-47E6-B645-116C1E5E23C6}" type="datetimeFigureOut">
              <a:rPr lang="en-US" smtClean="0"/>
              <a:pPr/>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E3C17-CF85-4057-A4A9-004332857066}" type="slidenum">
              <a:rPr lang="en-US" smtClean="0"/>
              <a:pPr/>
              <a:t>‹#›</a:t>
            </a:fld>
            <a:endParaRPr lang="en-US"/>
          </a:p>
        </p:txBody>
      </p:sp>
    </p:spTree>
    <p:extLst>
      <p:ext uri="{BB962C8B-B14F-4D97-AF65-F5344CB8AC3E}">
        <p14:creationId xmlns:p14="http://schemas.microsoft.com/office/powerpoint/2010/main" val="1370438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C901D-5F18-47E6-B645-116C1E5E23C6}" type="datetimeFigureOut">
              <a:rPr lang="en-US" smtClean="0"/>
              <a:pPr/>
              <a:t>3/15/2018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0E3C17-CF85-4057-A4A9-004332857066}" type="slidenum">
              <a:rPr lang="en-US" smtClean="0"/>
              <a:pPr/>
              <a:t>‹#›</a:t>
            </a:fld>
            <a:endParaRPr lang="en-US"/>
          </a:p>
        </p:txBody>
      </p:sp>
    </p:spTree>
    <p:extLst>
      <p:ext uri="{BB962C8B-B14F-4D97-AF65-F5344CB8AC3E}">
        <p14:creationId xmlns:p14="http://schemas.microsoft.com/office/powerpoint/2010/main" val="2144839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0A89E0"/>
          </a:solidFill>
          <a:latin typeface="Bernard MT Condensed" panose="020508060609050204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lumOff val="25000"/>
            </a:schemeClr>
          </a:solidFill>
          <a:latin typeface="Cambria" panose="0204050305040603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lumOff val="25000"/>
            </a:schemeClr>
          </a:solidFill>
          <a:latin typeface="Cambria" panose="0204050305040603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Cambria" panose="0204050305040603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Cambria" panose="0204050305040603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2.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3.xml"/><Relationship Id="rId1" Type="http://schemas.openxmlformats.org/officeDocument/2006/relationships/vmlDrawing" Target="../drawings/vmlDrawing3.vml"/><Relationship Id="rId5" Type="http://schemas.openxmlformats.org/officeDocument/2006/relationships/image" Target="../media/image9.wmf"/><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410200" y="918864"/>
            <a:ext cx="3429000" cy="2738735"/>
          </a:xfrm>
        </p:spPr>
        <p:txBody>
          <a:bodyPr>
            <a:normAutofit/>
          </a:bodyPr>
          <a:lstStyle/>
          <a:p>
            <a:r>
              <a:rPr lang="en-US" sz="2400" dirty="0">
                <a:solidFill>
                  <a:srgbClr val="FF0000"/>
                </a:solidFill>
              </a:rPr>
              <a:t>SS.7.C.4.2 Recognize government and citizen participation in international organizations.</a:t>
            </a:r>
          </a:p>
        </p:txBody>
      </p:sp>
      <p:sp>
        <p:nvSpPr>
          <p:cNvPr id="3" name="Title 2"/>
          <p:cNvSpPr>
            <a:spLocks noGrp="1"/>
          </p:cNvSpPr>
          <p:nvPr>
            <p:ph type="ctrTitle"/>
          </p:nvPr>
        </p:nvSpPr>
        <p:spPr>
          <a:xfrm>
            <a:off x="622663" y="918864"/>
            <a:ext cx="4343400" cy="1219200"/>
          </a:xfrm>
        </p:spPr>
        <p:txBody>
          <a:bodyPr>
            <a:normAutofit fontScale="90000"/>
          </a:bodyPr>
          <a:lstStyle/>
          <a:p>
            <a:r>
              <a:rPr lang="en-US" dirty="0"/>
              <a:t>International Organization Summit</a:t>
            </a:r>
          </a:p>
        </p:txBody>
      </p:sp>
      <p:sp>
        <p:nvSpPr>
          <p:cNvPr id="4" name="Text Placeholder 3"/>
          <p:cNvSpPr>
            <a:spLocks noGrp="1"/>
          </p:cNvSpPr>
          <p:nvPr>
            <p:ph type="body" sz="quarter" idx="10"/>
          </p:nvPr>
        </p:nvSpPr>
        <p:spPr>
          <a:xfrm>
            <a:off x="736963" y="2743200"/>
            <a:ext cx="4114800" cy="1371600"/>
          </a:xfrm>
        </p:spPr>
        <p:txBody>
          <a:bodyPr>
            <a:noAutofit/>
          </a:bodyPr>
          <a:lstStyle/>
          <a:p>
            <a:r>
              <a:rPr lang="en-US" dirty="0"/>
              <a:t>Government and citizen participation in international organizations</a:t>
            </a:r>
          </a:p>
        </p:txBody>
      </p:sp>
    </p:spTree>
    <p:extLst>
      <p:ext uri="{BB962C8B-B14F-4D97-AF65-F5344CB8AC3E}">
        <p14:creationId xmlns:p14="http://schemas.microsoft.com/office/powerpoint/2010/main" val="1398256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ontrols>
      <mc:AlternateContent xmlns:mc="http://schemas.openxmlformats.org/markup-compatibility/2006">
        <mc:Choice xmlns:v="urn:schemas-microsoft-com:vml" Requires="v">
          <p:control spid="1042" name="ShockwaveFlash1" r:id="rId2" imgW="8229600" imgH="5410080"/>
        </mc:Choice>
        <mc:Fallback>
          <p:control name="ShockwaveFlash1" r:id="rId2" imgW="8229600" imgH="5410080">
            <p:pic>
              <p:nvPicPr>
                <p:cNvPr id="2" name="ShockwaveFlash1"/>
                <p:cNvPicPr preferRelativeResize="0">
                  <a:picLocks noChangeArrowheads="1" noChangeShapeType="1"/>
                </p:cNvPicPr>
                <p:nvPr/>
              </p:nvPicPr>
              <p:blipFill>
                <a:blip r:embed="rId5"/>
                <a:srcRect/>
                <a:stretch>
                  <a:fillRect/>
                </a:stretch>
              </p:blipFill>
              <p:spPr bwMode="auto">
                <a:xfrm>
                  <a:off x="457200" y="533400"/>
                  <a:ext cx="8229600" cy="5410200"/>
                </a:xfrm>
                <a:prstGeom prst="rect">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Lst>
              </p:spPr>
            </p:pic>
          </p:control>
        </mc:Fallback>
      </mc:AlternateContent>
    </p:controls>
    <p:extLst>
      <p:ext uri="{BB962C8B-B14F-4D97-AF65-F5344CB8AC3E}">
        <p14:creationId xmlns:p14="http://schemas.microsoft.com/office/powerpoint/2010/main" val="4125617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71645"/>
            <a:ext cx="8229600" cy="1143000"/>
          </a:xfrm>
        </p:spPr>
        <p:txBody>
          <a:bodyPr>
            <a:normAutofit fontScale="90000"/>
          </a:bodyPr>
          <a:lstStyle/>
          <a:p>
            <a:r>
              <a:rPr lang="en-US" sz="5300" dirty="0">
                <a:solidFill>
                  <a:srgbClr val="FF0000"/>
                </a:solidFill>
              </a:rPr>
              <a:t>UNICEF</a:t>
            </a:r>
            <a:br>
              <a:rPr lang="en-US" dirty="0">
                <a:solidFill>
                  <a:srgbClr val="FF0000"/>
                </a:solidFill>
              </a:rPr>
            </a:br>
            <a:r>
              <a:rPr lang="en-US" sz="3600" dirty="0">
                <a:solidFill>
                  <a:srgbClr val="FF0000"/>
                </a:solidFill>
              </a:rPr>
              <a:t>United Nations Children’s Emergency Fund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48596356"/>
              </p:ext>
            </p:extLst>
          </p:nvPr>
        </p:nvGraphicFramePr>
        <p:xfrm>
          <a:off x="533399" y="2438400"/>
          <a:ext cx="8077201" cy="646731"/>
        </p:xfrm>
        <a:graphic>
          <a:graphicData uri="http://schemas.openxmlformats.org/drawingml/2006/table">
            <a:tbl>
              <a:tblPr firstRow="1" firstCol="1" bandRow="1">
                <a:tableStyleId>{5C22544A-7EE6-4342-B048-85BDC9FD1C3A}</a:tableStyleId>
              </a:tblPr>
              <a:tblGrid>
                <a:gridCol w="1121834">
                  <a:extLst>
                    <a:ext uri="{9D8B030D-6E8A-4147-A177-3AD203B41FA5}">
                      <a16:colId xmlns:a16="http://schemas.microsoft.com/office/drawing/2014/main" val="20000"/>
                    </a:ext>
                  </a:extLst>
                </a:gridCol>
                <a:gridCol w="728363">
                  <a:extLst>
                    <a:ext uri="{9D8B030D-6E8A-4147-A177-3AD203B41FA5}">
                      <a16:colId xmlns:a16="http://schemas.microsoft.com/office/drawing/2014/main" val="20001"/>
                    </a:ext>
                  </a:extLst>
                </a:gridCol>
                <a:gridCol w="1193675">
                  <a:extLst>
                    <a:ext uri="{9D8B030D-6E8A-4147-A177-3AD203B41FA5}">
                      <a16:colId xmlns:a16="http://schemas.microsoft.com/office/drawing/2014/main" val="20002"/>
                    </a:ext>
                  </a:extLst>
                </a:gridCol>
                <a:gridCol w="2536559">
                  <a:extLst>
                    <a:ext uri="{9D8B030D-6E8A-4147-A177-3AD203B41FA5}">
                      <a16:colId xmlns:a16="http://schemas.microsoft.com/office/drawing/2014/main" val="20003"/>
                    </a:ext>
                  </a:extLst>
                </a:gridCol>
                <a:gridCol w="2496770">
                  <a:extLst>
                    <a:ext uri="{9D8B030D-6E8A-4147-A177-3AD203B41FA5}">
                      <a16:colId xmlns:a16="http://schemas.microsoft.com/office/drawing/2014/main" val="20004"/>
                    </a:ext>
                  </a:extLst>
                </a:gridCol>
              </a:tblGrid>
              <a:tr h="646731">
                <a:tc>
                  <a:txBody>
                    <a:bodyPr/>
                    <a:lstStyle/>
                    <a:p>
                      <a:pPr marL="0" marR="0" algn="ctr">
                        <a:spcBef>
                          <a:spcPts val="0"/>
                        </a:spcBef>
                        <a:spcAft>
                          <a:spcPts val="0"/>
                        </a:spcAft>
                      </a:pPr>
                      <a:r>
                        <a:rPr lang="en-US" sz="1800" dirty="0">
                          <a:effectLst/>
                        </a:rPr>
                        <a:t> </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105" marR="50105" marT="0" marB="0"/>
                </a:tc>
                <a:tc>
                  <a:txBody>
                    <a:bodyPr/>
                    <a:lstStyle/>
                    <a:p>
                      <a:pPr marL="0" marR="0">
                        <a:spcBef>
                          <a:spcPts val="0"/>
                        </a:spcBef>
                        <a:spcAft>
                          <a:spcPts val="0"/>
                        </a:spcAft>
                      </a:pPr>
                      <a:r>
                        <a:rPr lang="en-US" sz="1200" dirty="0">
                          <a:effectLst/>
                        </a:rPr>
                        <a:t>Year Founded </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105" marR="50105" marT="0" marB="0"/>
                </a:tc>
                <a:tc>
                  <a:txBody>
                    <a:bodyPr/>
                    <a:lstStyle/>
                    <a:p>
                      <a:pPr marL="0" marR="0">
                        <a:spcBef>
                          <a:spcPts val="0"/>
                        </a:spcBef>
                        <a:spcAft>
                          <a:spcPts val="0"/>
                        </a:spcAft>
                      </a:pPr>
                      <a:r>
                        <a:rPr lang="en-US" sz="1200" dirty="0">
                          <a:effectLst/>
                        </a:rPr>
                        <a:t>Headquarters Location </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105" marR="50105" marT="0" marB="0"/>
                </a:tc>
                <a:tc>
                  <a:txBody>
                    <a:bodyPr/>
                    <a:lstStyle/>
                    <a:p>
                      <a:pPr marL="0" marR="0">
                        <a:spcBef>
                          <a:spcPts val="0"/>
                        </a:spcBef>
                        <a:spcAft>
                          <a:spcPts val="0"/>
                        </a:spcAft>
                      </a:pPr>
                      <a:r>
                        <a:rPr lang="en-US" sz="1200" dirty="0">
                          <a:effectLst/>
                        </a:rPr>
                        <a:t>Purpose of the Organization </a:t>
                      </a:r>
                      <a:endParaRPr lang="en-US" sz="1100" dirty="0">
                        <a:effectLst/>
                      </a:endParaRPr>
                    </a:p>
                    <a:p>
                      <a:pPr marL="0" marR="0">
                        <a:spcBef>
                          <a:spcPts val="0"/>
                        </a:spcBef>
                        <a:spcAft>
                          <a:spcPts val="0"/>
                        </a:spcAft>
                      </a:pPr>
                      <a:r>
                        <a:rPr lang="en-US" sz="1200" dirty="0">
                          <a:effectLst/>
                        </a:rPr>
                        <a:t>Why is this organization important in the international community?</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105" marR="50105" marT="0" marB="0"/>
                </a:tc>
                <a:tc>
                  <a:txBody>
                    <a:bodyPr/>
                    <a:lstStyle/>
                    <a:p>
                      <a:pPr marL="0" marR="0">
                        <a:spcBef>
                          <a:spcPts val="0"/>
                        </a:spcBef>
                        <a:spcAft>
                          <a:spcPts val="0"/>
                        </a:spcAft>
                      </a:pPr>
                      <a:r>
                        <a:rPr lang="en-US" sz="1200" dirty="0">
                          <a:effectLst/>
                        </a:rPr>
                        <a:t>How do governments or individual citizens participate in this organization?</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105" marR="50105" marT="0" marB="0"/>
                </a:tc>
                <a:extLst>
                  <a:ext uri="{0D108BD9-81ED-4DB2-BD59-A6C34878D82A}">
                    <a16:rowId xmlns:a16="http://schemas.microsoft.com/office/drawing/2014/main" val="10000"/>
                  </a:ext>
                </a:extLst>
              </a:tr>
            </a:tbl>
          </a:graphicData>
        </a:graphic>
      </p:graphicFrame>
      <p:pic>
        <p:nvPicPr>
          <p:cNvPr id="4" name="Picture 3" descr="http://wa2.www.unesco.org/new/fileadmin/MULTIMEDIA/HQ/ED/images/unicef-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98" y="4876801"/>
            <a:ext cx="2758698" cy="1981200"/>
          </a:xfrm>
          <a:prstGeom prst="rect">
            <a:avLst/>
          </a:prstGeom>
          <a:noFill/>
          <a:ln>
            <a:noFill/>
          </a:ln>
        </p:spPr>
      </p:pic>
      <p:graphicFrame>
        <p:nvGraphicFramePr>
          <p:cNvPr id="6" name="Table 5"/>
          <p:cNvGraphicFramePr>
            <a:graphicFrameLocks noGrp="1"/>
          </p:cNvGraphicFramePr>
          <p:nvPr>
            <p:extLst>
              <p:ext uri="{D42A27DB-BD31-4B8C-83A1-F6EECF244321}">
                <p14:modId xmlns:p14="http://schemas.microsoft.com/office/powerpoint/2010/main" val="349091223"/>
              </p:ext>
            </p:extLst>
          </p:nvPr>
        </p:nvGraphicFramePr>
        <p:xfrm>
          <a:off x="533399" y="3085131"/>
          <a:ext cx="8077201" cy="1562852"/>
        </p:xfrm>
        <a:graphic>
          <a:graphicData uri="http://schemas.openxmlformats.org/drawingml/2006/table">
            <a:tbl>
              <a:tblPr firstRow="1" firstCol="1" bandRow="1">
                <a:tableStyleId>{5C22544A-7EE6-4342-B048-85BDC9FD1C3A}</a:tableStyleId>
              </a:tblPr>
              <a:tblGrid>
                <a:gridCol w="1121834">
                  <a:extLst>
                    <a:ext uri="{9D8B030D-6E8A-4147-A177-3AD203B41FA5}">
                      <a16:colId xmlns:a16="http://schemas.microsoft.com/office/drawing/2014/main" val="20000"/>
                    </a:ext>
                  </a:extLst>
                </a:gridCol>
                <a:gridCol w="728363">
                  <a:extLst>
                    <a:ext uri="{9D8B030D-6E8A-4147-A177-3AD203B41FA5}">
                      <a16:colId xmlns:a16="http://schemas.microsoft.com/office/drawing/2014/main" val="20001"/>
                    </a:ext>
                  </a:extLst>
                </a:gridCol>
                <a:gridCol w="1193675">
                  <a:extLst>
                    <a:ext uri="{9D8B030D-6E8A-4147-A177-3AD203B41FA5}">
                      <a16:colId xmlns:a16="http://schemas.microsoft.com/office/drawing/2014/main" val="20002"/>
                    </a:ext>
                  </a:extLst>
                </a:gridCol>
                <a:gridCol w="2536559">
                  <a:extLst>
                    <a:ext uri="{9D8B030D-6E8A-4147-A177-3AD203B41FA5}">
                      <a16:colId xmlns:a16="http://schemas.microsoft.com/office/drawing/2014/main" val="20003"/>
                    </a:ext>
                  </a:extLst>
                </a:gridCol>
                <a:gridCol w="2496770">
                  <a:extLst>
                    <a:ext uri="{9D8B030D-6E8A-4147-A177-3AD203B41FA5}">
                      <a16:colId xmlns:a16="http://schemas.microsoft.com/office/drawing/2014/main" val="20004"/>
                    </a:ext>
                  </a:extLst>
                </a:gridCol>
              </a:tblGrid>
              <a:tr h="1562852">
                <a:tc>
                  <a:txBody>
                    <a:bodyPr/>
                    <a:lstStyle/>
                    <a:p>
                      <a:pPr marL="0" marR="0" algn="ctr">
                        <a:spcBef>
                          <a:spcPts val="0"/>
                        </a:spcBef>
                        <a:spcAft>
                          <a:spcPts val="0"/>
                        </a:spcAft>
                      </a:pPr>
                      <a:r>
                        <a:rPr lang="en-US" sz="1200" dirty="0">
                          <a:effectLst/>
                        </a:rPr>
                        <a:t>United Nations Children’s Fund (UNICEF)</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105" marR="50105" marT="0" marB="0"/>
                </a:tc>
                <a:tc>
                  <a:txBody>
                    <a:bodyPr/>
                    <a:lstStyle/>
                    <a:p>
                      <a:pPr marL="0" marR="0">
                        <a:spcBef>
                          <a:spcPts val="0"/>
                        </a:spcBef>
                        <a:spcAft>
                          <a:spcPts val="0"/>
                        </a:spcAft>
                      </a:pPr>
                      <a:r>
                        <a:rPr lang="en-US" sz="1400" b="0" dirty="0">
                          <a:solidFill>
                            <a:schemeClr val="tx1"/>
                          </a:solidFill>
                          <a:effectLst/>
                        </a:rPr>
                        <a:t> </a:t>
                      </a:r>
                      <a:endParaRPr lang="en-US" sz="1200" b="0" dirty="0">
                        <a:solidFill>
                          <a:schemeClr val="tx1"/>
                        </a:solidFill>
                        <a:effectLst/>
                      </a:endParaRPr>
                    </a:p>
                    <a:p>
                      <a:pPr marL="0" marR="0">
                        <a:spcBef>
                          <a:spcPts val="0"/>
                        </a:spcBef>
                        <a:spcAft>
                          <a:spcPts val="0"/>
                        </a:spcAft>
                      </a:pPr>
                      <a:r>
                        <a:rPr lang="en-US" sz="1400" b="0" dirty="0">
                          <a:solidFill>
                            <a:schemeClr val="tx1"/>
                          </a:solidFill>
                          <a:effectLst/>
                        </a:rPr>
                        <a:t>1946</a:t>
                      </a:r>
                      <a:endParaRPr lang="en-US" sz="1200" b="0" dirty="0">
                        <a:solidFill>
                          <a:schemeClr val="tx1"/>
                        </a:solidFill>
                        <a:effectLst/>
                      </a:endParaRPr>
                    </a:p>
                    <a:p>
                      <a:pPr marL="0" marR="0">
                        <a:spcBef>
                          <a:spcPts val="0"/>
                        </a:spcBef>
                        <a:spcAft>
                          <a:spcPts val="0"/>
                        </a:spcAft>
                      </a:pPr>
                      <a:r>
                        <a:rPr lang="en-US" sz="1400" b="0" dirty="0">
                          <a:solidFill>
                            <a:schemeClr val="tx1"/>
                          </a:solidFill>
                          <a:effectLst/>
                        </a:rPr>
                        <a:t> </a:t>
                      </a:r>
                      <a:endParaRPr lang="en-US" sz="1200" b="0" dirty="0">
                        <a:solidFill>
                          <a:schemeClr val="tx1"/>
                        </a:solidFill>
                        <a:effectLst/>
                      </a:endParaRPr>
                    </a:p>
                    <a:p>
                      <a:pPr marL="0" marR="0">
                        <a:spcBef>
                          <a:spcPts val="0"/>
                        </a:spcBef>
                        <a:spcAft>
                          <a:spcPts val="0"/>
                        </a:spcAft>
                      </a:pPr>
                      <a:r>
                        <a:rPr lang="en-US" sz="1400" b="0" dirty="0">
                          <a:solidFill>
                            <a:schemeClr val="tx1"/>
                          </a:solidFill>
                          <a:effectLst/>
                        </a:rPr>
                        <a:t> </a:t>
                      </a:r>
                      <a:endParaRPr lang="en-US"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105" marR="50105" marT="0" marB="0">
                    <a:solidFill>
                      <a:schemeClr val="accent1">
                        <a:lumMod val="40000"/>
                        <a:lumOff val="60000"/>
                      </a:schemeClr>
                    </a:solidFill>
                  </a:tcPr>
                </a:tc>
                <a:tc>
                  <a:txBody>
                    <a:bodyPr/>
                    <a:lstStyle/>
                    <a:p>
                      <a:pPr marL="0" marR="0">
                        <a:spcBef>
                          <a:spcPts val="0"/>
                        </a:spcBef>
                        <a:spcAft>
                          <a:spcPts val="0"/>
                        </a:spcAft>
                      </a:pPr>
                      <a:r>
                        <a:rPr lang="en-US" sz="1400" b="0" dirty="0">
                          <a:solidFill>
                            <a:schemeClr val="tx1"/>
                          </a:solidFill>
                          <a:effectLst/>
                        </a:rPr>
                        <a:t>New York City, USA </a:t>
                      </a:r>
                      <a:endParaRPr lang="en-US" sz="1200" b="0" dirty="0">
                        <a:solidFill>
                          <a:schemeClr val="tx1"/>
                        </a:solidFill>
                        <a:effectLst/>
                      </a:endParaRPr>
                    </a:p>
                    <a:p>
                      <a:pPr marL="0" marR="0">
                        <a:spcBef>
                          <a:spcPts val="0"/>
                        </a:spcBef>
                        <a:spcAft>
                          <a:spcPts val="0"/>
                        </a:spcAft>
                      </a:pPr>
                      <a:r>
                        <a:rPr lang="en-US" sz="1400" b="0" dirty="0">
                          <a:solidFill>
                            <a:schemeClr val="tx1"/>
                          </a:solidFill>
                          <a:effectLst/>
                        </a:rPr>
                        <a:t> </a:t>
                      </a:r>
                      <a:endParaRPr lang="en-US" sz="1200" b="0" dirty="0">
                        <a:solidFill>
                          <a:schemeClr val="tx1"/>
                        </a:solidFill>
                        <a:effectLst/>
                      </a:endParaRPr>
                    </a:p>
                    <a:p>
                      <a:pPr marL="0" marR="0">
                        <a:spcBef>
                          <a:spcPts val="0"/>
                        </a:spcBef>
                        <a:spcAft>
                          <a:spcPts val="0"/>
                        </a:spcAft>
                      </a:pPr>
                      <a:r>
                        <a:rPr lang="en-US" sz="1400" b="0" dirty="0">
                          <a:solidFill>
                            <a:schemeClr val="tx1"/>
                          </a:solidFill>
                          <a:effectLst/>
                        </a:rPr>
                        <a:t>193 member states </a:t>
                      </a:r>
                      <a:endParaRPr lang="en-US"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105" marR="50105" marT="0" marB="0">
                    <a:solidFill>
                      <a:schemeClr val="accent1">
                        <a:lumMod val="40000"/>
                        <a:lumOff val="60000"/>
                      </a:schemeClr>
                    </a:solidFill>
                  </a:tcPr>
                </a:tc>
                <a:tc>
                  <a:txBody>
                    <a:bodyPr/>
                    <a:lstStyle/>
                    <a:p>
                      <a:pPr marL="0" marR="0">
                        <a:spcBef>
                          <a:spcPts val="0"/>
                        </a:spcBef>
                        <a:spcAft>
                          <a:spcPts val="0"/>
                        </a:spcAft>
                      </a:pPr>
                      <a:r>
                        <a:rPr lang="en-US" sz="1200" b="0" dirty="0">
                          <a:solidFill>
                            <a:srgbClr val="FF0000"/>
                          </a:solidFill>
                          <a:effectLst/>
                        </a:rPr>
                        <a:t>UNICEF advocates for the protection of children’s rights and provides services to help meet their basic needs.  Additionally, UNICEF fights for the survival, protection, and development of children.</a:t>
                      </a:r>
                      <a:endParaRPr lang="en-US" sz="1200" b="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105" marR="50105" marT="0" marB="0">
                    <a:solidFill>
                      <a:schemeClr val="accent1">
                        <a:lumMod val="40000"/>
                        <a:lumOff val="60000"/>
                      </a:schemeClr>
                    </a:solidFill>
                  </a:tcPr>
                </a:tc>
                <a:tc>
                  <a:txBody>
                    <a:bodyPr/>
                    <a:lstStyle/>
                    <a:p>
                      <a:pPr marL="0" marR="0">
                        <a:spcBef>
                          <a:spcPts val="0"/>
                        </a:spcBef>
                        <a:spcAft>
                          <a:spcPts val="0"/>
                        </a:spcAft>
                      </a:pPr>
                      <a:r>
                        <a:rPr lang="en-US" sz="1200" b="0" dirty="0">
                          <a:solidFill>
                            <a:schemeClr val="tx1"/>
                          </a:solidFill>
                          <a:effectLst/>
                        </a:rPr>
                        <a:t>Individuals can support the mission on UNICEF through volunteer work, advocacy (contacting elected officials), making donations, and creating clubs to educate, advocate, and fundraise in communities. </a:t>
                      </a:r>
                      <a:endParaRPr lang="en-US"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105" marR="50105" marT="0" marB="0">
                    <a:solidFill>
                      <a:schemeClr val="accent1">
                        <a:lumMod val="40000"/>
                        <a:lumOff val="60000"/>
                      </a:schemeClr>
                    </a:solidFill>
                  </a:tcPr>
                </a:tc>
                <a:extLst>
                  <a:ext uri="{0D108BD9-81ED-4DB2-BD59-A6C34878D82A}">
                    <a16:rowId xmlns:a16="http://schemas.microsoft.com/office/drawing/2014/main" val="10000"/>
                  </a:ext>
                </a:extLst>
              </a:tr>
            </a:tbl>
          </a:graphicData>
        </a:graphic>
      </p:graphicFrame>
      <p:sp>
        <p:nvSpPr>
          <p:cNvPr id="7" name="TextBox 6"/>
          <p:cNvSpPr txBox="1"/>
          <p:nvPr/>
        </p:nvSpPr>
        <p:spPr>
          <a:xfrm>
            <a:off x="609600" y="1838980"/>
            <a:ext cx="8001000" cy="523220"/>
          </a:xfrm>
          <a:prstGeom prst="rect">
            <a:avLst/>
          </a:prstGeom>
          <a:solidFill>
            <a:srgbClr val="FAEA1A"/>
          </a:solidFill>
        </p:spPr>
        <p:txBody>
          <a:bodyPr wrap="square" rtlCol="0">
            <a:spAutoFit/>
          </a:bodyPr>
          <a:lstStyle/>
          <a:p>
            <a:pPr algn="ctr"/>
            <a:r>
              <a:rPr lang="en-US" sz="2800" dirty="0">
                <a:solidFill>
                  <a:srgbClr val="0A89E0"/>
                </a:solidFill>
                <a:latin typeface="Cambria" panose="02040503050406030204" pitchFamily="18" charset="0"/>
              </a:rPr>
              <a:t>Intergovernmental Organization </a:t>
            </a:r>
          </a:p>
        </p:txBody>
      </p:sp>
    </p:spTree>
    <p:extLst>
      <p:ext uri="{BB962C8B-B14F-4D97-AF65-F5344CB8AC3E}">
        <p14:creationId xmlns:p14="http://schemas.microsoft.com/office/powerpoint/2010/main" val="129341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ontrols>
      <mc:AlternateContent xmlns:mc="http://schemas.openxmlformats.org/markup-compatibility/2006">
        <mc:Choice xmlns:v="urn:schemas-microsoft-com:vml" Requires="v">
          <p:control spid="2065" name="ShockwaveFlash1" r:id="rId2" imgW="7924680" imgH="5410080"/>
        </mc:Choice>
        <mc:Fallback>
          <p:control name="ShockwaveFlash1" r:id="rId2" imgW="7924680" imgH="5410080">
            <p:pic>
              <p:nvPicPr>
                <p:cNvPr id="2" name="ShockwaveFlash1"/>
                <p:cNvPicPr preferRelativeResize="0">
                  <a:picLocks noChangeArrowheads="1" noChangeShapeType="1"/>
                </p:cNvPicPr>
                <p:nvPr/>
              </p:nvPicPr>
              <p:blipFill>
                <a:blip r:embed="rId5"/>
                <a:srcRect/>
                <a:stretch>
                  <a:fillRect/>
                </a:stretch>
              </p:blipFill>
              <p:spPr bwMode="auto">
                <a:xfrm>
                  <a:off x="609600" y="533400"/>
                  <a:ext cx="7924800" cy="5410200"/>
                </a:xfrm>
                <a:prstGeom prst="rect">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Lst>
              </p:spPr>
            </p:pic>
          </p:control>
        </mc:Fallback>
      </mc:AlternateContent>
    </p:controls>
    <p:extLst>
      <p:ext uri="{BB962C8B-B14F-4D97-AF65-F5344CB8AC3E}">
        <p14:creationId xmlns:p14="http://schemas.microsoft.com/office/powerpoint/2010/main" val="2724202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World Court </a:t>
            </a:r>
          </a:p>
        </p:txBody>
      </p:sp>
      <p:pic>
        <p:nvPicPr>
          <p:cNvPr id="4" name="Picture 3" descr="http://www.icj-cij.org/images/accueil_02.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181600"/>
            <a:ext cx="1905000" cy="1676400"/>
          </a:xfrm>
          <a:prstGeom prst="rect">
            <a:avLst/>
          </a:prstGeom>
          <a:noFill/>
          <a:ln>
            <a:noFill/>
          </a:ln>
        </p:spPr>
      </p:pic>
      <p:sp>
        <p:nvSpPr>
          <p:cNvPr id="6" name="TextBox 5"/>
          <p:cNvSpPr txBox="1"/>
          <p:nvPr/>
        </p:nvSpPr>
        <p:spPr>
          <a:xfrm>
            <a:off x="567207" y="1761271"/>
            <a:ext cx="8001000" cy="523220"/>
          </a:xfrm>
          <a:prstGeom prst="rect">
            <a:avLst/>
          </a:prstGeom>
          <a:solidFill>
            <a:srgbClr val="FAEA1A"/>
          </a:solidFill>
        </p:spPr>
        <p:txBody>
          <a:bodyPr wrap="square" rtlCol="0">
            <a:spAutoFit/>
          </a:bodyPr>
          <a:lstStyle/>
          <a:p>
            <a:pPr algn="ctr"/>
            <a:r>
              <a:rPr lang="en-US" sz="2800" dirty="0">
                <a:solidFill>
                  <a:srgbClr val="0A89E0"/>
                </a:solidFill>
                <a:latin typeface="Cambria" panose="02040503050406030204" pitchFamily="18" charset="0"/>
              </a:rPr>
              <a:t>Intergovernmental Organization </a:t>
            </a:r>
          </a:p>
        </p:txBody>
      </p:sp>
      <p:graphicFrame>
        <p:nvGraphicFramePr>
          <p:cNvPr id="5" name="Table 4"/>
          <p:cNvGraphicFramePr>
            <a:graphicFrameLocks noGrp="1"/>
          </p:cNvGraphicFramePr>
          <p:nvPr>
            <p:extLst>
              <p:ext uri="{D42A27DB-BD31-4B8C-83A1-F6EECF244321}">
                <p14:modId xmlns:p14="http://schemas.microsoft.com/office/powerpoint/2010/main" val="3530929030"/>
              </p:ext>
            </p:extLst>
          </p:nvPr>
        </p:nvGraphicFramePr>
        <p:xfrm>
          <a:off x="452907" y="2425474"/>
          <a:ext cx="8229600" cy="853440"/>
        </p:xfrm>
        <a:graphic>
          <a:graphicData uri="http://schemas.openxmlformats.org/drawingml/2006/table">
            <a:tbl>
              <a:tblPr firstRow="1" firstCol="1" bandRow="1">
                <a:tableStyleId>{5C22544A-7EE6-4342-B048-85BDC9FD1C3A}</a:tableStyleId>
              </a:tblPr>
              <a:tblGrid>
                <a:gridCol w="1143000">
                  <a:extLst>
                    <a:ext uri="{9D8B030D-6E8A-4147-A177-3AD203B41FA5}">
                      <a16:colId xmlns:a16="http://schemas.microsoft.com/office/drawing/2014/main" val="20000"/>
                    </a:ext>
                  </a:extLst>
                </a:gridCol>
                <a:gridCol w="613893">
                  <a:extLst>
                    <a:ext uri="{9D8B030D-6E8A-4147-A177-3AD203B41FA5}">
                      <a16:colId xmlns:a16="http://schemas.microsoft.com/office/drawing/2014/main" val="20001"/>
                    </a:ext>
                  </a:extLst>
                </a:gridCol>
                <a:gridCol w="1344410">
                  <a:extLst>
                    <a:ext uri="{9D8B030D-6E8A-4147-A177-3AD203B41FA5}">
                      <a16:colId xmlns:a16="http://schemas.microsoft.com/office/drawing/2014/main" val="20002"/>
                    </a:ext>
                  </a:extLst>
                </a:gridCol>
                <a:gridCol w="2584418">
                  <a:extLst>
                    <a:ext uri="{9D8B030D-6E8A-4147-A177-3AD203B41FA5}">
                      <a16:colId xmlns:a16="http://schemas.microsoft.com/office/drawing/2014/main" val="20003"/>
                    </a:ext>
                  </a:extLst>
                </a:gridCol>
                <a:gridCol w="2543879">
                  <a:extLst>
                    <a:ext uri="{9D8B030D-6E8A-4147-A177-3AD203B41FA5}">
                      <a16:colId xmlns:a16="http://schemas.microsoft.com/office/drawing/2014/main" val="20004"/>
                    </a:ext>
                  </a:extLst>
                </a:gridCol>
              </a:tblGrid>
              <a:tr h="673915">
                <a:tc>
                  <a:txBody>
                    <a:bodyPr/>
                    <a:lstStyle/>
                    <a:p>
                      <a:pPr marL="0" marR="0" algn="ctr">
                        <a:spcBef>
                          <a:spcPts val="0"/>
                        </a:spcBef>
                        <a:spcAft>
                          <a:spcPts val="0"/>
                        </a:spcAft>
                      </a:pPr>
                      <a:r>
                        <a:rPr lang="en-US" sz="1600" dirty="0">
                          <a:effectLst/>
                        </a:rPr>
                        <a:t> </a:t>
                      </a:r>
                      <a:endParaRPr lang="en-US"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tc>
                <a:tc>
                  <a:txBody>
                    <a:bodyPr/>
                    <a:lstStyle/>
                    <a:p>
                      <a:pPr marL="0" marR="0">
                        <a:spcBef>
                          <a:spcPts val="0"/>
                        </a:spcBef>
                        <a:spcAft>
                          <a:spcPts val="0"/>
                        </a:spcAft>
                      </a:pPr>
                      <a:r>
                        <a:rPr lang="en-US" sz="1400">
                          <a:effectLst/>
                        </a:rPr>
                        <a:t>Year Founded </a:t>
                      </a:r>
                      <a:endParaRPr lang="en-US"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tc>
                <a:tc>
                  <a:txBody>
                    <a:bodyPr/>
                    <a:lstStyle/>
                    <a:p>
                      <a:pPr marL="0" marR="0">
                        <a:spcBef>
                          <a:spcPts val="0"/>
                        </a:spcBef>
                        <a:spcAft>
                          <a:spcPts val="0"/>
                        </a:spcAft>
                      </a:pPr>
                      <a:r>
                        <a:rPr lang="en-US" sz="1400">
                          <a:effectLst/>
                        </a:rPr>
                        <a:t>Headquarters Location </a:t>
                      </a:r>
                      <a:endParaRPr lang="en-US"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tc>
                <a:tc>
                  <a:txBody>
                    <a:bodyPr/>
                    <a:lstStyle/>
                    <a:p>
                      <a:pPr marL="0" marR="0">
                        <a:spcBef>
                          <a:spcPts val="0"/>
                        </a:spcBef>
                        <a:spcAft>
                          <a:spcPts val="0"/>
                        </a:spcAft>
                      </a:pPr>
                      <a:r>
                        <a:rPr lang="en-US" sz="1400" dirty="0">
                          <a:effectLst/>
                        </a:rPr>
                        <a:t>Purpose of the Organization </a:t>
                      </a:r>
                      <a:endParaRPr lang="en-US" sz="1050" dirty="0">
                        <a:effectLst/>
                      </a:endParaRPr>
                    </a:p>
                    <a:p>
                      <a:pPr marL="0" marR="0">
                        <a:spcBef>
                          <a:spcPts val="0"/>
                        </a:spcBef>
                        <a:spcAft>
                          <a:spcPts val="0"/>
                        </a:spcAft>
                      </a:pPr>
                      <a:r>
                        <a:rPr lang="en-US" sz="1400" dirty="0">
                          <a:effectLst/>
                        </a:rPr>
                        <a:t>Why is this organization important in the international community?</a:t>
                      </a:r>
                      <a:endParaRPr lang="en-US"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tc>
                <a:tc>
                  <a:txBody>
                    <a:bodyPr/>
                    <a:lstStyle/>
                    <a:p>
                      <a:pPr marL="0" marR="0">
                        <a:spcBef>
                          <a:spcPts val="0"/>
                        </a:spcBef>
                        <a:spcAft>
                          <a:spcPts val="0"/>
                        </a:spcAft>
                      </a:pPr>
                      <a:r>
                        <a:rPr lang="en-US" sz="1400" dirty="0">
                          <a:effectLst/>
                        </a:rPr>
                        <a:t>How do governments or individual citizens participate in this organization?</a:t>
                      </a:r>
                      <a:endParaRPr lang="en-US"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42331000"/>
              </p:ext>
            </p:extLst>
          </p:nvPr>
        </p:nvGraphicFramePr>
        <p:xfrm>
          <a:off x="452907" y="3295362"/>
          <a:ext cx="8229600" cy="1886237"/>
        </p:xfrm>
        <a:graphic>
          <a:graphicData uri="http://schemas.openxmlformats.org/drawingml/2006/table">
            <a:tbl>
              <a:tblPr firstRow="1" firstCol="1" bandRow="1">
                <a:tableStyleId>{5C22544A-7EE6-4342-B048-85BDC9FD1C3A}</a:tableStyleId>
              </a:tblPr>
              <a:tblGrid>
                <a:gridCol w="1143000">
                  <a:extLst>
                    <a:ext uri="{9D8B030D-6E8A-4147-A177-3AD203B41FA5}">
                      <a16:colId xmlns:a16="http://schemas.microsoft.com/office/drawing/2014/main" val="20000"/>
                    </a:ext>
                  </a:extLst>
                </a:gridCol>
                <a:gridCol w="613893">
                  <a:extLst>
                    <a:ext uri="{9D8B030D-6E8A-4147-A177-3AD203B41FA5}">
                      <a16:colId xmlns:a16="http://schemas.microsoft.com/office/drawing/2014/main" val="20001"/>
                    </a:ext>
                  </a:extLst>
                </a:gridCol>
                <a:gridCol w="1344410">
                  <a:extLst>
                    <a:ext uri="{9D8B030D-6E8A-4147-A177-3AD203B41FA5}">
                      <a16:colId xmlns:a16="http://schemas.microsoft.com/office/drawing/2014/main" val="20002"/>
                    </a:ext>
                  </a:extLst>
                </a:gridCol>
                <a:gridCol w="2584418">
                  <a:extLst>
                    <a:ext uri="{9D8B030D-6E8A-4147-A177-3AD203B41FA5}">
                      <a16:colId xmlns:a16="http://schemas.microsoft.com/office/drawing/2014/main" val="20003"/>
                    </a:ext>
                  </a:extLst>
                </a:gridCol>
                <a:gridCol w="2543879">
                  <a:extLst>
                    <a:ext uri="{9D8B030D-6E8A-4147-A177-3AD203B41FA5}">
                      <a16:colId xmlns:a16="http://schemas.microsoft.com/office/drawing/2014/main" val="20004"/>
                    </a:ext>
                  </a:extLst>
                </a:gridCol>
              </a:tblGrid>
              <a:tr h="1886237">
                <a:tc>
                  <a:txBody>
                    <a:bodyPr/>
                    <a:lstStyle/>
                    <a:p>
                      <a:pPr marL="0" marR="0" algn="ctr">
                        <a:spcBef>
                          <a:spcPts val="0"/>
                        </a:spcBef>
                        <a:spcAft>
                          <a:spcPts val="0"/>
                        </a:spcAft>
                      </a:pPr>
                      <a:r>
                        <a:rPr lang="en-US" sz="1200" dirty="0">
                          <a:effectLst/>
                        </a:rPr>
                        <a:t>World Court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tc>
                <a:tc>
                  <a:txBody>
                    <a:bodyPr/>
                    <a:lstStyle/>
                    <a:p>
                      <a:pPr marL="0" marR="0">
                        <a:spcBef>
                          <a:spcPts val="0"/>
                        </a:spcBef>
                        <a:spcAft>
                          <a:spcPts val="0"/>
                        </a:spcAft>
                      </a:pPr>
                      <a:r>
                        <a:rPr lang="en-US" sz="1800" b="0" dirty="0">
                          <a:solidFill>
                            <a:schemeClr val="tx1"/>
                          </a:solidFill>
                          <a:effectLst/>
                        </a:rPr>
                        <a:t>June 1945</a:t>
                      </a:r>
                      <a:endParaRPr lang="en-US" sz="1200" b="0" dirty="0">
                        <a:solidFill>
                          <a:schemeClr val="tx1"/>
                        </a:solidFill>
                        <a:effectLst/>
                      </a:endParaRPr>
                    </a:p>
                    <a:p>
                      <a:pPr marL="0" marR="0">
                        <a:spcBef>
                          <a:spcPts val="0"/>
                        </a:spcBef>
                        <a:spcAft>
                          <a:spcPts val="0"/>
                        </a:spcAft>
                      </a:pPr>
                      <a:r>
                        <a:rPr lang="en-US" sz="1800" b="0" dirty="0">
                          <a:solidFill>
                            <a:schemeClr val="tx1"/>
                          </a:solidFill>
                          <a:effectLst/>
                        </a:rPr>
                        <a:t> </a:t>
                      </a:r>
                      <a:endParaRPr lang="en-US" sz="1200" b="0" dirty="0">
                        <a:solidFill>
                          <a:schemeClr val="tx1"/>
                        </a:solidFill>
                        <a:effectLst/>
                      </a:endParaRPr>
                    </a:p>
                    <a:p>
                      <a:pPr marL="0" marR="0">
                        <a:spcBef>
                          <a:spcPts val="0"/>
                        </a:spcBef>
                        <a:spcAft>
                          <a:spcPts val="0"/>
                        </a:spcAft>
                      </a:pPr>
                      <a:r>
                        <a:rPr lang="en-US" sz="1800" b="0" dirty="0">
                          <a:solidFill>
                            <a:schemeClr val="tx1"/>
                          </a:solidFill>
                          <a:effectLst/>
                        </a:rPr>
                        <a:t> </a:t>
                      </a:r>
                      <a:endParaRPr lang="en-US" sz="1200" b="0" dirty="0">
                        <a:solidFill>
                          <a:schemeClr val="tx1"/>
                        </a:solidFill>
                        <a:effectLst/>
                      </a:endParaRPr>
                    </a:p>
                    <a:p>
                      <a:pPr marL="0" marR="0">
                        <a:spcBef>
                          <a:spcPts val="0"/>
                        </a:spcBef>
                        <a:spcAft>
                          <a:spcPts val="0"/>
                        </a:spcAft>
                      </a:pPr>
                      <a:r>
                        <a:rPr lang="en-US" sz="1800" b="0" dirty="0">
                          <a:solidFill>
                            <a:schemeClr val="tx1"/>
                          </a:solidFill>
                          <a:effectLst/>
                        </a:rPr>
                        <a:t> </a:t>
                      </a:r>
                      <a:endParaRPr lang="en-US" sz="1200" b="0" dirty="0">
                        <a:solidFill>
                          <a:schemeClr val="tx1"/>
                        </a:solidFill>
                        <a:effectLst/>
                      </a:endParaRPr>
                    </a:p>
                    <a:p>
                      <a:pPr marL="0" marR="0">
                        <a:spcBef>
                          <a:spcPts val="0"/>
                        </a:spcBef>
                        <a:spcAft>
                          <a:spcPts val="0"/>
                        </a:spcAft>
                      </a:pPr>
                      <a:r>
                        <a:rPr lang="en-US" sz="1800" b="0" dirty="0">
                          <a:solidFill>
                            <a:schemeClr val="tx1"/>
                          </a:solidFill>
                          <a:effectLst/>
                        </a:rPr>
                        <a:t> </a:t>
                      </a:r>
                      <a:endParaRPr lang="en-US"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solidFill>
                      <a:schemeClr val="accent1">
                        <a:lumMod val="40000"/>
                        <a:lumOff val="60000"/>
                      </a:schemeClr>
                    </a:solidFill>
                  </a:tcPr>
                </a:tc>
                <a:tc>
                  <a:txBody>
                    <a:bodyPr/>
                    <a:lstStyle/>
                    <a:p>
                      <a:pPr marL="0" marR="0">
                        <a:spcBef>
                          <a:spcPts val="0"/>
                        </a:spcBef>
                        <a:spcAft>
                          <a:spcPts val="0"/>
                        </a:spcAft>
                      </a:pPr>
                      <a:r>
                        <a:rPr lang="en-US" sz="1800" b="0" dirty="0">
                          <a:solidFill>
                            <a:schemeClr val="tx1"/>
                          </a:solidFill>
                          <a:effectLst/>
                        </a:rPr>
                        <a:t>The Hague </a:t>
                      </a:r>
                      <a:r>
                        <a:rPr lang="en-US" sz="1600" b="0" dirty="0">
                          <a:solidFill>
                            <a:schemeClr val="tx1"/>
                          </a:solidFill>
                          <a:effectLst/>
                        </a:rPr>
                        <a:t>(Netherlands)</a:t>
                      </a:r>
                      <a:endParaRPr lang="en-US"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solidFill>
                      <a:schemeClr val="accent1">
                        <a:lumMod val="40000"/>
                        <a:lumOff val="60000"/>
                      </a:schemeClr>
                    </a:solidFill>
                  </a:tcPr>
                </a:tc>
                <a:tc>
                  <a:txBody>
                    <a:bodyPr/>
                    <a:lstStyle/>
                    <a:p>
                      <a:pPr marL="0" marR="0">
                        <a:spcBef>
                          <a:spcPts val="0"/>
                        </a:spcBef>
                        <a:spcAft>
                          <a:spcPts val="0"/>
                        </a:spcAft>
                      </a:pPr>
                      <a:r>
                        <a:rPr lang="en-US" sz="1400" b="0" dirty="0">
                          <a:solidFill>
                            <a:srgbClr val="FF0000"/>
                          </a:solidFill>
                          <a:effectLst/>
                        </a:rPr>
                        <a:t>The Court’s role is to settle, in accordance with international law, legal disputes submitted to it by States and to give advisory opinions on legal questions referred to it by authorized United Nations organs and specialized agencies</a:t>
                      </a:r>
                      <a:r>
                        <a:rPr lang="en-US" sz="1400" b="0" dirty="0">
                          <a:solidFill>
                            <a:schemeClr val="tx1"/>
                          </a:solidFill>
                          <a:effectLst/>
                        </a:rPr>
                        <a:t>.</a:t>
                      </a:r>
                      <a:endParaRPr lang="en-US"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solidFill>
                      <a:schemeClr val="accent1">
                        <a:lumMod val="40000"/>
                        <a:lumOff val="60000"/>
                      </a:schemeClr>
                    </a:solidFill>
                  </a:tcPr>
                </a:tc>
                <a:tc>
                  <a:txBody>
                    <a:bodyPr/>
                    <a:lstStyle/>
                    <a:p>
                      <a:pPr marL="0" marR="0">
                        <a:spcBef>
                          <a:spcPts val="0"/>
                        </a:spcBef>
                        <a:spcAft>
                          <a:spcPts val="0"/>
                        </a:spcAft>
                      </a:pPr>
                      <a:r>
                        <a:rPr lang="en-US" sz="1600" b="0" dirty="0">
                          <a:solidFill>
                            <a:schemeClr val="tx1"/>
                          </a:solidFill>
                          <a:effectLst/>
                        </a:rPr>
                        <a:t>Resolves disputes between countries </a:t>
                      </a:r>
                      <a:endParaRPr lang="en-US"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solidFill>
                      <a:schemeClr val="accent1">
                        <a:lumMod val="40000"/>
                        <a:lumOff val="6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805104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World Trade Organization </a:t>
            </a:r>
          </a:p>
        </p:txBody>
      </p:sp>
      <p:pic>
        <p:nvPicPr>
          <p:cNvPr id="4" name="Picture 3" descr="Click here to return to homep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562600"/>
            <a:ext cx="2819400" cy="969936"/>
          </a:xfrm>
          <a:prstGeom prst="rect">
            <a:avLst/>
          </a:prstGeom>
          <a:noFill/>
          <a:ln>
            <a:noFill/>
          </a:ln>
        </p:spPr>
      </p:pic>
      <p:sp>
        <p:nvSpPr>
          <p:cNvPr id="5" name="TextBox 4"/>
          <p:cNvSpPr txBox="1"/>
          <p:nvPr/>
        </p:nvSpPr>
        <p:spPr>
          <a:xfrm>
            <a:off x="609600" y="1941493"/>
            <a:ext cx="8001000" cy="523220"/>
          </a:xfrm>
          <a:prstGeom prst="rect">
            <a:avLst/>
          </a:prstGeom>
          <a:solidFill>
            <a:srgbClr val="FAEA1A"/>
          </a:solidFill>
        </p:spPr>
        <p:txBody>
          <a:bodyPr wrap="square" rtlCol="0">
            <a:spAutoFit/>
          </a:bodyPr>
          <a:lstStyle/>
          <a:p>
            <a:pPr algn="ctr"/>
            <a:r>
              <a:rPr lang="en-US" sz="2800" dirty="0">
                <a:solidFill>
                  <a:srgbClr val="0A89E0"/>
                </a:solidFill>
                <a:latin typeface="Cambria" panose="02040503050406030204" pitchFamily="18" charset="0"/>
              </a:rPr>
              <a:t>Intergovernmental Organization </a:t>
            </a:r>
          </a:p>
        </p:txBody>
      </p:sp>
      <p:graphicFrame>
        <p:nvGraphicFramePr>
          <p:cNvPr id="8" name="Table 7"/>
          <p:cNvGraphicFramePr>
            <a:graphicFrameLocks noGrp="1"/>
          </p:cNvGraphicFramePr>
          <p:nvPr>
            <p:extLst>
              <p:ext uri="{D42A27DB-BD31-4B8C-83A1-F6EECF244321}">
                <p14:modId xmlns:p14="http://schemas.microsoft.com/office/powerpoint/2010/main" val="3174264425"/>
              </p:ext>
            </p:extLst>
          </p:nvPr>
        </p:nvGraphicFramePr>
        <p:xfrm>
          <a:off x="457200" y="2621448"/>
          <a:ext cx="8153399" cy="673915"/>
        </p:xfrm>
        <a:graphic>
          <a:graphicData uri="http://schemas.openxmlformats.org/drawingml/2006/table">
            <a:tbl>
              <a:tblPr firstRow="1" firstCol="1" bandRow="1">
                <a:tableStyleId>{5C22544A-7EE6-4342-B048-85BDC9FD1C3A}</a:tableStyleId>
              </a:tblPr>
              <a:tblGrid>
                <a:gridCol w="1132417">
                  <a:extLst>
                    <a:ext uri="{9D8B030D-6E8A-4147-A177-3AD203B41FA5}">
                      <a16:colId xmlns:a16="http://schemas.microsoft.com/office/drawing/2014/main" val="20000"/>
                    </a:ext>
                  </a:extLst>
                </a:gridCol>
                <a:gridCol w="735234">
                  <a:extLst>
                    <a:ext uri="{9D8B030D-6E8A-4147-A177-3AD203B41FA5}">
                      <a16:colId xmlns:a16="http://schemas.microsoft.com/office/drawing/2014/main" val="20001"/>
                    </a:ext>
                  </a:extLst>
                </a:gridCol>
                <a:gridCol w="1204936">
                  <a:extLst>
                    <a:ext uri="{9D8B030D-6E8A-4147-A177-3AD203B41FA5}">
                      <a16:colId xmlns:a16="http://schemas.microsoft.com/office/drawing/2014/main" val="20002"/>
                    </a:ext>
                  </a:extLst>
                </a:gridCol>
                <a:gridCol w="2560488">
                  <a:extLst>
                    <a:ext uri="{9D8B030D-6E8A-4147-A177-3AD203B41FA5}">
                      <a16:colId xmlns:a16="http://schemas.microsoft.com/office/drawing/2014/main" val="20003"/>
                    </a:ext>
                  </a:extLst>
                </a:gridCol>
                <a:gridCol w="2520324">
                  <a:extLst>
                    <a:ext uri="{9D8B030D-6E8A-4147-A177-3AD203B41FA5}">
                      <a16:colId xmlns:a16="http://schemas.microsoft.com/office/drawing/2014/main" val="20004"/>
                    </a:ext>
                  </a:extLst>
                </a:gridCol>
              </a:tblGrid>
              <a:tr h="673915">
                <a:tc>
                  <a:txBody>
                    <a:bodyPr/>
                    <a:lstStyle/>
                    <a:p>
                      <a:pPr marL="0" marR="0" algn="ctr">
                        <a:spcBef>
                          <a:spcPts val="0"/>
                        </a:spcBef>
                        <a:spcAft>
                          <a:spcPts val="0"/>
                        </a:spcAft>
                      </a:pPr>
                      <a:r>
                        <a:rPr lang="en-US" sz="1200" dirty="0">
                          <a:effectLst/>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tc>
                <a:tc>
                  <a:txBody>
                    <a:bodyPr/>
                    <a:lstStyle/>
                    <a:p>
                      <a:pPr marL="0" marR="0">
                        <a:spcBef>
                          <a:spcPts val="0"/>
                        </a:spcBef>
                        <a:spcAft>
                          <a:spcPts val="0"/>
                        </a:spcAft>
                      </a:pPr>
                      <a:r>
                        <a:rPr lang="en-US" sz="1100">
                          <a:effectLst/>
                        </a:rPr>
                        <a:t>Year Founded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tc>
                <a:tc>
                  <a:txBody>
                    <a:bodyPr/>
                    <a:lstStyle/>
                    <a:p>
                      <a:pPr marL="0" marR="0">
                        <a:spcBef>
                          <a:spcPts val="0"/>
                        </a:spcBef>
                        <a:spcAft>
                          <a:spcPts val="0"/>
                        </a:spcAft>
                      </a:pPr>
                      <a:r>
                        <a:rPr lang="en-US" sz="1100">
                          <a:effectLst/>
                        </a:rPr>
                        <a:t>Headquarters Location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tc>
                <a:tc>
                  <a:txBody>
                    <a:bodyPr/>
                    <a:lstStyle/>
                    <a:p>
                      <a:pPr marL="0" marR="0">
                        <a:spcBef>
                          <a:spcPts val="0"/>
                        </a:spcBef>
                        <a:spcAft>
                          <a:spcPts val="0"/>
                        </a:spcAft>
                      </a:pPr>
                      <a:r>
                        <a:rPr lang="en-US" sz="1100" dirty="0">
                          <a:effectLst/>
                        </a:rPr>
                        <a:t>Purpose of the Organization </a:t>
                      </a:r>
                      <a:endParaRPr lang="en-US" sz="900" dirty="0">
                        <a:effectLst/>
                      </a:endParaRPr>
                    </a:p>
                    <a:p>
                      <a:pPr marL="0" marR="0">
                        <a:spcBef>
                          <a:spcPts val="0"/>
                        </a:spcBef>
                        <a:spcAft>
                          <a:spcPts val="0"/>
                        </a:spcAft>
                      </a:pPr>
                      <a:r>
                        <a:rPr lang="en-US" sz="1100" dirty="0">
                          <a:effectLst/>
                        </a:rPr>
                        <a:t>Why is this organization important in the international community?</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tc>
                <a:tc>
                  <a:txBody>
                    <a:bodyPr/>
                    <a:lstStyle/>
                    <a:p>
                      <a:pPr marL="0" marR="0">
                        <a:spcBef>
                          <a:spcPts val="0"/>
                        </a:spcBef>
                        <a:spcAft>
                          <a:spcPts val="0"/>
                        </a:spcAft>
                      </a:pPr>
                      <a:r>
                        <a:rPr lang="en-US" sz="1100" dirty="0">
                          <a:effectLst/>
                        </a:rPr>
                        <a:t>How do governments or individual citizens participate in this organization?</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tc>
                <a:extLst>
                  <a:ext uri="{0D108BD9-81ED-4DB2-BD59-A6C34878D82A}">
                    <a16:rowId xmlns:a16="http://schemas.microsoft.com/office/drawing/2014/main" val="10000"/>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860465589"/>
              </p:ext>
            </p:extLst>
          </p:nvPr>
        </p:nvGraphicFramePr>
        <p:xfrm>
          <a:off x="457200" y="3314761"/>
          <a:ext cx="8153399" cy="1706880"/>
        </p:xfrm>
        <a:graphic>
          <a:graphicData uri="http://schemas.openxmlformats.org/drawingml/2006/table">
            <a:tbl>
              <a:tblPr firstRow="1" firstCol="1" bandRow="1">
                <a:tableStyleId>{5C22544A-7EE6-4342-B048-85BDC9FD1C3A}</a:tableStyleId>
              </a:tblPr>
              <a:tblGrid>
                <a:gridCol w="1132417">
                  <a:extLst>
                    <a:ext uri="{9D8B030D-6E8A-4147-A177-3AD203B41FA5}">
                      <a16:colId xmlns:a16="http://schemas.microsoft.com/office/drawing/2014/main" val="20000"/>
                    </a:ext>
                  </a:extLst>
                </a:gridCol>
                <a:gridCol w="735234">
                  <a:extLst>
                    <a:ext uri="{9D8B030D-6E8A-4147-A177-3AD203B41FA5}">
                      <a16:colId xmlns:a16="http://schemas.microsoft.com/office/drawing/2014/main" val="20001"/>
                    </a:ext>
                  </a:extLst>
                </a:gridCol>
                <a:gridCol w="1204936">
                  <a:extLst>
                    <a:ext uri="{9D8B030D-6E8A-4147-A177-3AD203B41FA5}">
                      <a16:colId xmlns:a16="http://schemas.microsoft.com/office/drawing/2014/main" val="20002"/>
                    </a:ext>
                  </a:extLst>
                </a:gridCol>
                <a:gridCol w="2560488">
                  <a:extLst>
                    <a:ext uri="{9D8B030D-6E8A-4147-A177-3AD203B41FA5}">
                      <a16:colId xmlns:a16="http://schemas.microsoft.com/office/drawing/2014/main" val="20003"/>
                    </a:ext>
                  </a:extLst>
                </a:gridCol>
                <a:gridCol w="2520324">
                  <a:extLst>
                    <a:ext uri="{9D8B030D-6E8A-4147-A177-3AD203B41FA5}">
                      <a16:colId xmlns:a16="http://schemas.microsoft.com/office/drawing/2014/main" val="20004"/>
                    </a:ext>
                  </a:extLst>
                </a:gridCol>
              </a:tblGrid>
              <a:tr h="1659823">
                <a:tc>
                  <a:txBody>
                    <a:bodyPr/>
                    <a:lstStyle/>
                    <a:p>
                      <a:pPr marL="0" marR="0" algn="ctr">
                        <a:spcBef>
                          <a:spcPts val="0"/>
                        </a:spcBef>
                        <a:spcAft>
                          <a:spcPts val="0"/>
                        </a:spcAft>
                      </a:pPr>
                      <a:r>
                        <a:rPr lang="en-US" sz="1400" dirty="0">
                          <a:effectLst/>
                        </a:rPr>
                        <a:t>World Trade Organization</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tc>
                <a:tc>
                  <a:txBody>
                    <a:bodyPr/>
                    <a:lstStyle/>
                    <a:p>
                      <a:pPr marL="0" marR="0">
                        <a:spcBef>
                          <a:spcPts val="0"/>
                        </a:spcBef>
                        <a:spcAft>
                          <a:spcPts val="0"/>
                        </a:spcAft>
                      </a:pPr>
                      <a:r>
                        <a:rPr lang="en-US" sz="1800" b="0" dirty="0">
                          <a:solidFill>
                            <a:schemeClr val="tx1"/>
                          </a:solidFill>
                          <a:effectLst/>
                        </a:rPr>
                        <a:t>1995</a:t>
                      </a:r>
                      <a:endParaRPr lang="en-US" sz="1200" b="0" dirty="0">
                        <a:solidFill>
                          <a:schemeClr val="tx1"/>
                        </a:solidFill>
                        <a:effectLst/>
                      </a:endParaRPr>
                    </a:p>
                    <a:p>
                      <a:pPr marL="0" marR="0">
                        <a:spcBef>
                          <a:spcPts val="0"/>
                        </a:spcBef>
                        <a:spcAft>
                          <a:spcPts val="0"/>
                        </a:spcAft>
                      </a:pPr>
                      <a:r>
                        <a:rPr lang="en-US" sz="1800" b="0" dirty="0">
                          <a:solidFill>
                            <a:schemeClr val="tx1"/>
                          </a:solidFill>
                          <a:effectLst/>
                        </a:rPr>
                        <a:t> </a:t>
                      </a:r>
                      <a:endParaRPr lang="en-US" sz="1200" b="0" dirty="0">
                        <a:solidFill>
                          <a:schemeClr val="tx1"/>
                        </a:solidFill>
                        <a:effectLst/>
                      </a:endParaRPr>
                    </a:p>
                    <a:p>
                      <a:pPr marL="0" marR="0">
                        <a:spcBef>
                          <a:spcPts val="0"/>
                        </a:spcBef>
                        <a:spcAft>
                          <a:spcPts val="0"/>
                        </a:spcAft>
                      </a:pPr>
                      <a:r>
                        <a:rPr lang="en-US" sz="1800" b="0" dirty="0">
                          <a:solidFill>
                            <a:schemeClr val="tx1"/>
                          </a:solidFill>
                          <a:effectLst/>
                        </a:rPr>
                        <a:t> </a:t>
                      </a:r>
                      <a:endParaRPr lang="en-US"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solidFill>
                      <a:schemeClr val="accent1">
                        <a:lumMod val="40000"/>
                        <a:lumOff val="60000"/>
                      </a:schemeClr>
                    </a:solidFill>
                  </a:tcPr>
                </a:tc>
                <a:tc>
                  <a:txBody>
                    <a:bodyPr/>
                    <a:lstStyle/>
                    <a:p>
                      <a:pPr marL="0" marR="0">
                        <a:spcBef>
                          <a:spcPts val="0"/>
                        </a:spcBef>
                        <a:spcAft>
                          <a:spcPts val="0"/>
                        </a:spcAft>
                      </a:pPr>
                      <a:r>
                        <a:rPr lang="en-US" sz="1800" b="0" dirty="0">
                          <a:solidFill>
                            <a:schemeClr val="tx1"/>
                          </a:solidFill>
                          <a:effectLst/>
                        </a:rPr>
                        <a:t>Geneva, Switzerland</a:t>
                      </a:r>
                      <a:endParaRPr lang="en-US"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solidFill>
                      <a:schemeClr val="accent1">
                        <a:lumMod val="40000"/>
                        <a:lumOff val="60000"/>
                      </a:schemeClr>
                    </a:solidFill>
                  </a:tcPr>
                </a:tc>
                <a:tc>
                  <a:txBody>
                    <a:bodyPr/>
                    <a:lstStyle/>
                    <a:p>
                      <a:pPr marL="0" marR="0">
                        <a:spcBef>
                          <a:spcPts val="0"/>
                        </a:spcBef>
                        <a:spcAft>
                          <a:spcPts val="0"/>
                        </a:spcAft>
                      </a:pPr>
                      <a:r>
                        <a:rPr lang="en-US" sz="1600" b="0" dirty="0">
                          <a:solidFill>
                            <a:srgbClr val="FF0000"/>
                          </a:solidFill>
                          <a:effectLst/>
                        </a:rPr>
                        <a:t>The main functions of the WTO are to administer WTO trade agreements, serve as a forum for trade negotiations, to monitor national trade policy, and to handle trade disputes.</a:t>
                      </a:r>
                      <a:endParaRPr lang="en-US" sz="1600" b="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solidFill>
                      <a:schemeClr val="accent1">
                        <a:lumMod val="40000"/>
                        <a:lumOff val="60000"/>
                      </a:schemeClr>
                    </a:solidFill>
                  </a:tcPr>
                </a:tc>
                <a:tc>
                  <a:txBody>
                    <a:bodyPr/>
                    <a:lstStyle/>
                    <a:p>
                      <a:pPr marL="0" marR="0">
                        <a:spcBef>
                          <a:spcPts val="0"/>
                        </a:spcBef>
                        <a:spcAft>
                          <a:spcPts val="0"/>
                        </a:spcAft>
                      </a:pPr>
                      <a:r>
                        <a:rPr lang="en-US" sz="1600" b="0" dirty="0">
                          <a:solidFill>
                            <a:schemeClr val="tx1"/>
                          </a:solidFill>
                          <a:effectLst/>
                        </a:rPr>
                        <a:t>WTO agreements require governments to make their trade policies transparent by notifying the WTO about laws in force and measures adopted.</a:t>
                      </a:r>
                      <a:endParaRPr lang="en-US"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solidFill>
                      <a:schemeClr val="accent1">
                        <a:lumMod val="40000"/>
                        <a:lumOff val="6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6035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Clipping"/>
          <p:cNvPicPr>
            <a:picLocks noChangeAspect="1"/>
          </p:cNvPicPr>
          <p:nvPr/>
        </p:nvPicPr>
        <p:blipFill rotWithShape="1">
          <a:blip r:embed="rId3" cstate="print">
            <a:extLst>
              <a:ext uri="{28A0092B-C50C-407E-A947-70E740481C1C}">
                <a14:useLocalDpi xmlns:a14="http://schemas.microsoft.com/office/drawing/2010/main" val="0"/>
              </a:ext>
            </a:extLst>
          </a:blip>
          <a:srcRect b="74897"/>
          <a:stretch/>
        </p:blipFill>
        <p:spPr>
          <a:xfrm>
            <a:off x="2133600" y="3048000"/>
            <a:ext cx="3352800" cy="381000"/>
          </a:xfrm>
          <a:prstGeom prst="rect">
            <a:avLst/>
          </a:prstGeom>
        </p:spPr>
      </p:pic>
      <p:sp>
        <p:nvSpPr>
          <p:cNvPr id="2" name="Title 1"/>
          <p:cNvSpPr>
            <a:spLocks noGrp="1"/>
          </p:cNvSpPr>
          <p:nvPr>
            <p:ph type="title"/>
          </p:nvPr>
        </p:nvSpPr>
        <p:spPr/>
        <p:txBody>
          <a:bodyPr/>
          <a:lstStyle/>
          <a:p>
            <a:r>
              <a:rPr lang="en-US" dirty="0"/>
              <a:t>Check for Understanding </a:t>
            </a:r>
          </a:p>
        </p:txBody>
      </p:sp>
      <p:pic>
        <p:nvPicPr>
          <p:cNvPr id="4" name="Picture 3" descr="Screen Clippi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599" y="2286000"/>
            <a:ext cx="7452781" cy="533400"/>
          </a:xfrm>
          <a:prstGeom prst="rect">
            <a:avLst/>
          </a:prstGeom>
        </p:spPr>
      </p:pic>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3600" y="3048000"/>
            <a:ext cx="3352800" cy="1517728"/>
          </a:xfrm>
          <a:prstGeom prst="rect">
            <a:avLst/>
          </a:prstGeom>
        </p:spPr>
      </p:pic>
    </p:spTree>
    <p:extLst>
      <p:ext uri="{BB962C8B-B14F-4D97-AF65-F5344CB8AC3E}">
        <p14:creationId xmlns:p14="http://schemas.microsoft.com/office/powerpoint/2010/main" val="103749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would you define it? </a:t>
            </a:r>
          </a:p>
        </p:txBody>
      </p:sp>
      <p:sp>
        <p:nvSpPr>
          <p:cNvPr id="3" name="Content Placeholder 2"/>
          <p:cNvSpPr>
            <a:spLocks noGrp="1"/>
          </p:cNvSpPr>
          <p:nvPr>
            <p:ph idx="1"/>
          </p:nvPr>
        </p:nvSpPr>
        <p:spPr>
          <a:xfrm>
            <a:off x="381000" y="1752600"/>
            <a:ext cx="8229600" cy="1143000"/>
          </a:xfrm>
        </p:spPr>
        <p:txBody>
          <a:bodyPr>
            <a:normAutofit/>
          </a:bodyPr>
          <a:lstStyle/>
          <a:p>
            <a:pPr marL="0" indent="0" algn="ctr">
              <a:buNone/>
            </a:pPr>
            <a:r>
              <a:rPr lang="en-US" sz="5400" dirty="0"/>
              <a:t>International organization</a:t>
            </a:r>
          </a:p>
        </p:txBody>
      </p:sp>
      <p:sp>
        <p:nvSpPr>
          <p:cNvPr id="4" name="Content Placeholder 2"/>
          <p:cNvSpPr txBox="1">
            <a:spLocks/>
          </p:cNvSpPr>
          <p:nvPr/>
        </p:nvSpPr>
        <p:spPr>
          <a:xfrm>
            <a:off x="463658" y="3168112"/>
            <a:ext cx="8229600" cy="11430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65000"/>
                    <a:lumOff val="35000"/>
                  </a:schemeClr>
                </a:solidFill>
                <a:latin typeface="Cambria" panose="0204050305040603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65000"/>
                    <a:lumOff val="35000"/>
                  </a:schemeClr>
                </a:solidFill>
                <a:latin typeface="Cambria" panose="0204050305040603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Cambria" panose="0204050305040603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Cambria" panose="0204050305040603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5400" dirty="0">
                <a:solidFill>
                  <a:srgbClr val="0A89E0"/>
                </a:solidFill>
              </a:rPr>
              <a:t>Non</a:t>
            </a:r>
            <a:r>
              <a:rPr lang="en-US" sz="5400" u="sng" dirty="0">
                <a:uFill>
                  <a:solidFill>
                    <a:srgbClr val="FFC000"/>
                  </a:solidFill>
                </a:uFill>
              </a:rPr>
              <a:t>governmental</a:t>
            </a:r>
            <a:r>
              <a:rPr lang="en-US" sz="5400" dirty="0"/>
              <a:t> organization</a:t>
            </a:r>
          </a:p>
        </p:txBody>
      </p:sp>
      <p:sp>
        <p:nvSpPr>
          <p:cNvPr id="5" name="Content Placeholder 2"/>
          <p:cNvSpPr txBox="1">
            <a:spLocks/>
          </p:cNvSpPr>
          <p:nvPr/>
        </p:nvSpPr>
        <p:spPr>
          <a:xfrm>
            <a:off x="485614" y="4615912"/>
            <a:ext cx="8229600" cy="11430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65000"/>
                    <a:lumOff val="35000"/>
                  </a:schemeClr>
                </a:solidFill>
                <a:latin typeface="Cambria" panose="0204050305040603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65000"/>
                    <a:lumOff val="35000"/>
                  </a:schemeClr>
                </a:solidFill>
                <a:latin typeface="Cambria" panose="0204050305040603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Cambria" panose="0204050305040603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Cambria" panose="0204050305040603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5400" dirty="0">
                <a:solidFill>
                  <a:srgbClr val="0A89E0"/>
                </a:solidFill>
              </a:rPr>
              <a:t>Inter</a:t>
            </a:r>
            <a:r>
              <a:rPr lang="en-US" sz="5400" u="sng" dirty="0">
                <a:uFill>
                  <a:solidFill>
                    <a:srgbClr val="FFC000"/>
                  </a:solidFill>
                </a:uFill>
              </a:rPr>
              <a:t>governmental</a:t>
            </a:r>
            <a:r>
              <a:rPr lang="en-US" sz="5400" dirty="0"/>
              <a:t> organization</a:t>
            </a:r>
          </a:p>
        </p:txBody>
      </p:sp>
    </p:spTree>
    <p:extLst>
      <p:ext uri="{BB962C8B-B14F-4D97-AF65-F5344CB8AC3E}">
        <p14:creationId xmlns:p14="http://schemas.microsoft.com/office/powerpoint/2010/main" val="1250177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International Organizations </a:t>
            </a:r>
          </a:p>
        </p:txBody>
      </p:sp>
      <p:sp>
        <p:nvSpPr>
          <p:cNvPr id="3" name="Content Placeholder 2"/>
          <p:cNvSpPr>
            <a:spLocks noGrp="1"/>
          </p:cNvSpPr>
          <p:nvPr>
            <p:ph idx="1"/>
          </p:nvPr>
        </p:nvSpPr>
        <p:spPr>
          <a:xfrm>
            <a:off x="381000" y="1752600"/>
            <a:ext cx="8305800" cy="1295400"/>
          </a:xfrm>
        </p:spPr>
        <p:txBody>
          <a:bodyPr>
            <a:normAutofit fontScale="85000" lnSpcReduction="10000"/>
          </a:bodyPr>
          <a:lstStyle/>
          <a:p>
            <a:r>
              <a:rPr lang="en-US" dirty="0">
                <a:solidFill>
                  <a:srgbClr val="FF0000"/>
                </a:solidFill>
              </a:rPr>
              <a:t>An international organization is an organization with an international membership, scope, or presence. </a:t>
            </a:r>
          </a:p>
          <a:p>
            <a:pPr lvl="1"/>
            <a:r>
              <a:rPr lang="en-US" dirty="0">
                <a:solidFill>
                  <a:srgbClr val="FF0000"/>
                </a:solidFill>
              </a:rPr>
              <a:t>Made up of several countries </a:t>
            </a:r>
          </a:p>
        </p:txBody>
      </p:sp>
      <p:sp>
        <p:nvSpPr>
          <p:cNvPr id="4" name="TextBox 3"/>
          <p:cNvSpPr txBox="1"/>
          <p:nvPr/>
        </p:nvSpPr>
        <p:spPr>
          <a:xfrm>
            <a:off x="331922" y="3200400"/>
            <a:ext cx="4262034" cy="2677656"/>
          </a:xfrm>
          <a:prstGeom prst="rect">
            <a:avLst/>
          </a:prstGeom>
          <a:solidFill>
            <a:srgbClr val="0A89E0"/>
          </a:solidFill>
        </p:spPr>
        <p:txBody>
          <a:bodyPr wrap="square" rtlCol="0">
            <a:spAutoFit/>
          </a:bodyPr>
          <a:lstStyle/>
          <a:p>
            <a:pPr algn="ctr"/>
            <a:r>
              <a:rPr lang="en-US" sz="2400" b="1" dirty="0">
                <a:solidFill>
                  <a:srgbClr val="FF0000"/>
                </a:solidFill>
                <a:latin typeface="Cambria" panose="02040503050406030204" pitchFamily="18" charset="0"/>
              </a:rPr>
              <a:t>Non-governmental organizations</a:t>
            </a:r>
          </a:p>
          <a:p>
            <a:pPr algn="ctr"/>
            <a:r>
              <a:rPr lang="en-US" sz="2000" dirty="0">
                <a:solidFill>
                  <a:srgbClr val="FF0000"/>
                </a:solidFill>
                <a:latin typeface="Cambria" panose="02040503050406030204" pitchFamily="18" charset="0"/>
              </a:rPr>
              <a:t>A not-for-profit group, principally independent from government, which is organized on a local, national or international level to address issues in support of the public good. </a:t>
            </a:r>
          </a:p>
        </p:txBody>
      </p:sp>
      <p:sp>
        <p:nvSpPr>
          <p:cNvPr id="5" name="TextBox 4"/>
          <p:cNvSpPr txBox="1"/>
          <p:nvPr/>
        </p:nvSpPr>
        <p:spPr>
          <a:xfrm>
            <a:off x="4724400" y="3200400"/>
            <a:ext cx="4061847" cy="2369880"/>
          </a:xfrm>
          <a:prstGeom prst="rect">
            <a:avLst/>
          </a:prstGeom>
          <a:solidFill>
            <a:srgbClr val="FAEA1A"/>
          </a:solidFill>
        </p:spPr>
        <p:txBody>
          <a:bodyPr wrap="square" rtlCol="0">
            <a:spAutoFit/>
          </a:bodyPr>
          <a:lstStyle/>
          <a:p>
            <a:pPr algn="ctr"/>
            <a:r>
              <a:rPr lang="en-US" sz="2400" b="1" dirty="0">
                <a:solidFill>
                  <a:srgbClr val="FF0000"/>
                </a:solidFill>
                <a:latin typeface="Cambria" panose="02040503050406030204" pitchFamily="18" charset="0"/>
              </a:rPr>
              <a:t>Intergovernmental organizations</a:t>
            </a:r>
          </a:p>
          <a:p>
            <a:r>
              <a:rPr lang="en-US" sz="2000" dirty="0">
                <a:solidFill>
                  <a:srgbClr val="FF0000"/>
                </a:solidFill>
                <a:latin typeface="Cambria" panose="02040503050406030204" pitchFamily="18" charset="0"/>
              </a:rPr>
              <a:t>A public or governmental organization created by treaty or agreement between states. </a:t>
            </a:r>
          </a:p>
          <a:p>
            <a:endParaRPr lang="en-US" sz="2000" dirty="0">
              <a:solidFill>
                <a:srgbClr val="0070C0"/>
              </a:solidFill>
              <a:latin typeface="Cambria" panose="02040503050406030204" pitchFamily="18" charset="0"/>
            </a:endParaRPr>
          </a:p>
          <a:p>
            <a:endParaRPr lang="en-US" sz="2000" dirty="0">
              <a:solidFill>
                <a:srgbClr val="0070C0"/>
              </a:solidFill>
              <a:latin typeface="Cambria" panose="02040503050406030204" pitchFamily="18" charset="0"/>
            </a:endParaRPr>
          </a:p>
        </p:txBody>
      </p:sp>
      <p:sp>
        <p:nvSpPr>
          <p:cNvPr id="6" name="Rectangular Callout 5"/>
          <p:cNvSpPr/>
          <p:nvPr/>
        </p:nvSpPr>
        <p:spPr>
          <a:xfrm>
            <a:off x="1066800" y="5861266"/>
            <a:ext cx="6248400" cy="609600"/>
          </a:xfrm>
          <a:prstGeom prst="wedgeRectCallout">
            <a:avLst>
              <a:gd name="adj1" fmla="val 2057"/>
              <a:gd name="adj2" fmla="val -140890"/>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a:solidFill>
                  <a:schemeClr val="bg1"/>
                </a:solidFill>
                <a:latin typeface="Cambria" panose="02040503050406030204" pitchFamily="18" charset="0"/>
              </a:rPr>
              <a:t>These can be domestic (in the United States) or international organizations</a:t>
            </a:r>
            <a:endParaRPr lang="en-US" b="1">
              <a:solidFill>
                <a:schemeClr val="bg1"/>
              </a:solidFill>
              <a:latin typeface="Cambria" panose="02040503050406030204" pitchFamily="18" charset="0"/>
            </a:endParaRPr>
          </a:p>
        </p:txBody>
      </p:sp>
    </p:spTree>
    <p:extLst>
      <p:ext uri="{BB962C8B-B14F-4D97-AF65-F5344CB8AC3E}">
        <p14:creationId xmlns:p14="http://schemas.microsoft.com/office/powerpoint/2010/main" val="3983627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International Organization Summit </a:t>
            </a:r>
          </a:p>
        </p:txBody>
      </p:sp>
      <p:sp>
        <p:nvSpPr>
          <p:cNvPr id="3" name="Text Placeholder 2"/>
          <p:cNvSpPr>
            <a:spLocks noGrp="1"/>
          </p:cNvSpPr>
          <p:nvPr>
            <p:ph type="body" idx="1"/>
          </p:nvPr>
        </p:nvSpPr>
        <p:spPr/>
        <p:txBody>
          <a:bodyPr>
            <a:normAutofit fontScale="92500"/>
          </a:bodyPr>
          <a:lstStyle/>
          <a:p>
            <a:r>
              <a:rPr lang="en-US" dirty="0"/>
              <a:t>Today you will become representatives of an international organization. </a:t>
            </a:r>
          </a:p>
        </p:txBody>
      </p:sp>
      <p:sp>
        <p:nvSpPr>
          <p:cNvPr id="5" name="Text Placeholder 2"/>
          <p:cNvSpPr txBox="1">
            <a:spLocks/>
          </p:cNvSpPr>
          <p:nvPr/>
        </p:nvSpPr>
        <p:spPr>
          <a:xfrm>
            <a:off x="228600" y="673892"/>
            <a:ext cx="3505200" cy="3669507"/>
          </a:xfrm>
          <a:prstGeom prst="rect">
            <a:avLst/>
          </a:prstGeom>
          <a:solidFill>
            <a:schemeClr val="bg1"/>
          </a:solidFill>
        </p:spPr>
        <p:txBody>
          <a:bodyPr vert="horz" lIns="91440" tIns="45720" rIns="91440" bIns="45720" rtlCol="0" anchor="b">
            <a:normAutofit fontScale="70000" lnSpcReduction="20000"/>
          </a:bodyPr>
          <a:lstStyle>
            <a:lvl1pPr marL="0" indent="0" algn="l" defTabSz="914400" rtl="0" eaLnBrk="1" latinLnBrk="0" hangingPunct="1">
              <a:spcBef>
                <a:spcPct val="20000"/>
              </a:spcBef>
              <a:buFont typeface="Arial" panose="020B0604020202020204" pitchFamily="34" charset="0"/>
              <a:buNone/>
              <a:defRPr sz="3200" kern="1200">
                <a:solidFill>
                  <a:srgbClr val="0A89E0"/>
                </a:solidFill>
                <a:latin typeface="Cambria" panose="02040503050406030204" pitchFamily="18" charset="0"/>
                <a:ea typeface="+mn-ea"/>
                <a:cs typeface="+mn-cs"/>
              </a:defRPr>
            </a:lvl1pPr>
            <a:lvl2pPr marL="457200" indent="0" algn="l" defTabSz="914400" rtl="0" eaLnBrk="1" latinLnBrk="0" hangingPunct="1">
              <a:spcBef>
                <a:spcPct val="20000"/>
              </a:spcBef>
              <a:buFont typeface="Arial" panose="020B0604020202020204" pitchFamily="34" charset="0"/>
              <a:buNone/>
              <a:defRPr sz="1800" kern="1200">
                <a:solidFill>
                  <a:schemeClr val="tx1">
                    <a:tint val="75000"/>
                  </a:schemeClr>
                </a:solidFill>
                <a:latin typeface="Cambria" panose="02040503050406030204" pitchFamily="18" charset="0"/>
                <a:ea typeface="+mn-ea"/>
                <a:cs typeface="+mn-cs"/>
              </a:defRPr>
            </a:lvl2pPr>
            <a:lvl3pPr marL="914400" indent="0" algn="l" defTabSz="914400" rtl="0" eaLnBrk="1" latinLnBrk="0" hangingPunct="1">
              <a:spcBef>
                <a:spcPct val="20000"/>
              </a:spcBef>
              <a:buFont typeface="Arial" panose="020B0604020202020204" pitchFamily="34" charset="0"/>
              <a:buNone/>
              <a:defRPr sz="1600" kern="1200">
                <a:solidFill>
                  <a:schemeClr val="tx1">
                    <a:tint val="75000"/>
                  </a:schemeClr>
                </a:solidFill>
                <a:latin typeface="Cambria" panose="02040503050406030204" pitchFamily="18" charset="0"/>
                <a:ea typeface="+mn-ea"/>
                <a:cs typeface="+mn-cs"/>
              </a:defRPr>
            </a:lvl3pPr>
            <a:lvl4pPr marL="13716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Cambria" panose="02040503050406030204" pitchFamily="18" charset="0"/>
                <a:ea typeface="+mn-ea"/>
                <a:cs typeface="+mn-cs"/>
              </a:defRPr>
            </a:lvl4pPr>
            <a:lvl5pPr marL="18288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Cambria" panose="02040503050406030204" pitchFamily="18" charset="0"/>
                <a:ea typeface="+mn-ea"/>
                <a:cs typeface="+mn-cs"/>
              </a:defRPr>
            </a:lvl5pPr>
            <a:lvl6pPr marL="22860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9pPr>
          </a:lstStyle>
          <a:p>
            <a:r>
              <a:rPr lang="en-US" b="1" dirty="0"/>
              <a:t>You will read about an organization and identify:</a:t>
            </a:r>
          </a:p>
          <a:p>
            <a:pPr marL="457200" indent="-457200">
              <a:buFont typeface="Arial" panose="020B0604020202020204" pitchFamily="34" charset="0"/>
              <a:buChar char="•"/>
            </a:pPr>
            <a:r>
              <a:rPr lang="en-US" dirty="0"/>
              <a:t>Founding year</a:t>
            </a:r>
          </a:p>
          <a:p>
            <a:pPr marL="457200" indent="-457200">
              <a:buFont typeface="Arial" panose="020B0604020202020204" pitchFamily="34" charset="0"/>
              <a:buChar char="•"/>
            </a:pPr>
            <a:r>
              <a:rPr lang="en-US" dirty="0"/>
              <a:t>Organization headquarters</a:t>
            </a:r>
          </a:p>
          <a:p>
            <a:pPr marL="457200" indent="-457200">
              <a:buFont typeface="Arial" panose="020B0604020202020204" pitchFamily="34" charset="0"/>
              <a:buChar char="•"/>
            </a:pPr>
            <a:r>
              <a:rPr lang="en-US" dirty="0"/>
              <a:t>Purpose of the organization</a:t>
            </a:r>
          </a:p>
          <a:p>
            <a:pPr marL="457200" indent="-457200">
              <a:buFont typeface="Arial" panose="020B0604020202020204" pitchFamily="34" charset="0"/>
              <a:buChar char="•"/>
            </a:pPr>
            <a:r>
              <a:rPr lang="en-US" dirty="0"/>
              <a:t>How governments and/or individuals can participate in your organization</a:t>
            </a:r>
          </a:p>
        </p:txBody>
      </p:sp>
    </p:spTree>
    <p:extLst>
      <p:ext uri="{BB962C8B-B14F-4D97-AF65-F5344CB8AC3E}">
        <p14:creationId xmlns:p14="http://schemas.microsoft.com/office/powerpoint/2010/main" val="167058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6000" dirty="0">
                <a:solidFill>
                  <a:srgbClr val="FF0000"/>
                </a:solidFill>
              </a:rPr>
              <a:t>NAFTA</a:t>
            </a:r>
            <a:r>
              <a:rPr lang="en-US" dirty="0">
                <a:solidFill>
                  <a:srgbClr val="FF0000"/>
                </a:solidFill>
              </a:rPr>
              <a:t> </a:t>
            </a:r>
            <a:br>
              <a:rPr lang="en-US" dirty="0">
                <a:solidFill>
                  <a:srgbClr val="FF0000"/>
                </a:solidFill>
              </a:rPr>
            </a:br>
            <a:r>
              <a:rPr lang="en-US" sz="3600" dirty="0">
                <a:solidFill>
                  <a:srgbClr val="FF0000"/>
                </a:solidFill>
              </a:rPr>
              <a:t>North Atlantic Free Trade Agreement</a:t>
            </a:r>
            <a:endParaRPr lang="en-US" dirty="0">
              <a:solidFill>
                <a:srgbClr val="FF0000"/>
              </a:solidFill>
            </a:endParaRPr>
          </a:p>
        </p:txBody>
      </p:sp>
      <p:pic>
        <p:nvPicPr>
          <p:cNvPr id="7" name="Picture 6" descr="nafta fla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58" y="5181600"/>
            <a:ext cx="2514600" cy="1676400"/>
          </a:xfrm>
          <a:prstGeom prst="rect">
            <a:avLst/>
          </a:prstGeom>
          <a:noFill/>
          <a:ln>
            <a:noFill/>
          </a:ln>
        </p:spPr>
      </p:pic>
      <p:sp>
        <p:nvSpPr>
          <p:cNvPr id="8" name="TextBox 7"/>
          <p:cNvSpPr txBox="1"/>
          <p:nvPr/>
        </p:nvSpPr>
        <p:spPr>
          <a:xfrm>
            <a:off x="571500" y="1819808"/>
            <a:ext cx="8001000" cy="523220"/>
          </a:xfrm>
          <a:prstGeom prst="rect">
            <a:avLst/>
          </a:prstGeom>
          <a:solidFill>
            <a:srgbClr val="FAEA1A"/>
          </a:solidFill>
        </p:spPr>
        <p:txBody>
          <a:bodyPr wrap="square" rtlCol="0">
            <a:spAutoFit/>
          </a:bodyPr>
          <a:lstStyle/>
          <a:p>
            <a:pPr algn="ctr"/>
            <a:r>
              <a:rPr lang="en-US" sz="2800" dirty="0">
                <a:solidFill>
                  <a:srgbClr val="0A89E0"/>
                </a:solidFill>
                <a:latin typeface="Cambria" panose="02040503050406030204" pitchFamily="18" charset="0"/>
              </a:rPr>
              <a:t>Intergovernmental Organization/Agreement </a:t>
            </a:r>
          </a:p>
        </p:txBody>
      </p:sp>
      <p:graphicFrame>
        <p:nvGraphicFramePr>
          <p:cNvPr id="2" name="Table 1"/>
          <p:cNvGraphicFramePr>
            <a:graphicFrameLocks noGrp="1"/>
          </p:cNvGraphicFramePr>
          <p:nvPr>
            <p:extLst>
              <p:ext uri="{D42A27DB-BD31-4B8C-83A1-F6EECF244321}">
                <p14:modId xmlns:p14="http://schemas.microsoft.com/office/powerpoint/2010/main" val="1919682229"/>
              </p:ext>
            </p:extLst>
          </p:nvPr>
        </p:nvGraphicFramePr>
        <p:xfrm>
          <a:off x="582232" y="2494095"/>
          <a:ext cx="7990268" cy="677684"/>
        </p:xfrm>
        <a:graphic>
          <a:graphicData uri="http://schemas.openxmlformats.org/drawingml/2006/table">
            <a:tbl>
              <a:tblPr firstRow="1" firstCol="1" bandRow="1">
                <a:tableStyleId>{5C22544A-7EE6-4342-B048-85BDC9FD1C3A}</a:tableStyleId>
              </a:tblPr>
              <a:tblGrid>
                <a:gridCol w="1109760">
                  <a:extLst>
                    <a:ext uri="{9D8B030D-6E8A-4147-A177-3AD203B41FA5}">
                      <a16:colId xmlns:a16="http://schemas.microsoft.com/office/drawing/2014/main" val="20000"/>
                    </a:ext>
                  </a:extLst>
                </a:gridCol>
                <a:gridCol w="720523">
                  <a:extLst>
                    <a:ext uri="{9D8B030D-6E8A-4147-A177-3AD203B41FA5}">
                      <a16:colId xmlns:a16="http://schemas.microsoft.com/office/drawing/2014/main" val="20001"/>
                    </a:ext>
                  </a:extLst>
                </a:gridCol>
                <a:gridCol w="1033224">
                  <a:extLst>
                    <a:ext uri="{9D8B030D-6E8A-4147-A177-3AD203B41FA5}">
                      <a16:colId xmlns:a16="http://schemas.microsoft.com/office/drawing/2014/main" val="20002"/>
                    </a:ext>
                  </a:extLst>
                </a:gridCol>
                <a:gridCol w="2509259">
                  <a:extLst>
                    <a:ext uri="{9D8B030D-6E8A-4147-A177-3AD203B41FA5}">
                      <a16:colId xmlns:a16="http://schemas.microsoft.com/office/drawing/2014/main" val="20003"/>
                    </a:ext>
                  </a:extLst>
                </a:gridCol>
                <a:gridCol w="2617502">
                  <a:extLst>
                    <a:ext uri="{9D8B030D-6E8A-4147-A177-3AD203B41FA5}">
                      <a16:colId xmlns:a16="http://schemas.microsoft.com/office/drawing/2014/main" val="20004"/>
                    </a:ext>
                  </a:extLst>
                </a:gridCol>
              </a:tblGrid>
              <a:tr h="677684">
                <a:tc>
                  <a:txBody>
                    <a:bodyPr/>
                    <a:lstStyle/>
                    <a:p>
                      <a:pPr marL="0" marR="0" algn="ctr">
                        <a:spcBef>
                          <a:spcPts val="0"/>
                        </a:spcBef>
                        <a:spcAft>
                          <a:spcPts val="0"/>
                        </a:spcAft>
                      </a:pPr>
                      <a:r>
                        <a:rPr lang="en-US" sz="1300" dirty="0">
                          <a:effectLst/>
                        </a:rPr>
                        <a:t>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tc>
                  <a:txBody>
                    <a:bodyPr/>
                    <a:lstStyle/>
                    <a:p>
                      <a:pPr marL="0" marR="0">
                        <a:spcBef>
                          <a:spcPts val="0"/>
                        </a:spcBef>
                        <a:spcAft>
                          <a:spcPts val="0"/>
                        </a:spcAft>
                      </a:pPr>
                      <a:r>
                        <a:rPr lang="en-US" sz="1100">
                          <a:effectLst/>
                        </a:rPr>
                        <a:t>Year Founded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tc>
                  <a:txBody>
                    <a:bodyPr/>
                    <a:lstStyle/>
                    <a:p>
                      <a:pPr marL="0" marR="0">
                        <a:spcBef>
                          <a:spcPts val="0"/>
                        </a:spcBef>
                        <a:spcAft>
                          <a:spcPts val="0"/>
                        </a:spcAft>
                      </a:pPr>
                      <a:r>
                        <a:rPr lang="en-US" sz="1100" dirty="0">
                          <a:effectLst/>
                        </a:rPr>
                        <a:t>Headquarters Location/</a:t>
                      </a:r>
                      <a:endParaRPr lang="en-US" sz="1000" dirty="0">
                        <a:effectLst/>
                      </a:endParaRPr>
                    </a:p>
                    <a:p>
                      <a:pPr marL="0" marR="0">
                        <a:spcBef>
                          <a:spcPts val="0"/>
                        </a:spcBef>
                        <a:spcAft>
                          <a:spcPts val="0"/>
                        </a:spcAft>
                      </a:pPr>
                      <a:r>
                        <a:rPr lang="en-US" sz="1100" dirty="0">
                          <a:effectLst/>
                        </a:rPr>
                        <a:t>Countries involved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tc>
                  <a:txBody>
                    <a:bodyPr/>
                    <a:lstStyle/>
                    <a:p>
                      <a:pPr marL="0" marR="0">
                        <a:spcBef>
                          <a:spcPts val="0"/>
                        </a:spcBef>
                        <a:spcAft>
                          <a:spcPts val="0"/>
                        </a:spcAft>
                      </a:pPr>
                      <a:r>
                        <a:rPr lang="en-US" sz="1100" dirty="0">
                          <a:effectLst/>
                        </a:rPr>
                        <a:t>Purpose of the Organization </a:t>
                      </a:r>
                      <a:endParaRPr lang="en-US" sz="1000" dirty="0">
                        <a:effectLst/>
                      </a:endParaRPr>
                    </a:p>
                    <a:p>
                      <a:pPr marL="0" marR="0">
                        <a:spcBef>
                          <a:spcPts val="0"/>
                        </a:spcBef>
                        <a:spcAft>
                          <a:spcPts val="0"/>
                        </a:spcAft>
                      </a:pPr>
                      <a:r>
                        <a:rPr lang="en-US" sz="1100" dirty="0">
                          <a:effectLst/>
                        </a:rPr>
                        <a:t>Why is this organization important in the international community?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tc>
                  <a:txBody>
                    <a:bodyPr/>
                    <a:lstStyle/>
                    <a:p>
                      <a:pPr marL="0" marR="0">
                        <a:spcBef>
                          <a:spcPts val="0"/>
                        </a:spcBef>
                        <a:spcAft>
                          <a:spcPts val="0"/>
                        </a:spcAft>
                      </a:pPr>
                      <a:r>
                        <a:rPr lang="en-US" sz="1100" dirty="0">
                          <a:effectLst/>
                        </a:rPr>
                        <a:t>How do governments or individual citizens participate in this organization?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extLst>
                  <a:ext uri="{0D108BD9-81ED-4DB2-BD59-A6C34878D82A}">
                    <a16:rowId xmlns:a16="http://schemas.microsoft.com/office/drawing/2014/main" val="10000"/>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613494947"/>
              </p:ext>
            </p:extLst>
          </p:nvPr>
        </p:nvGraphicFramePr>
        <p:xfrm>
          <a:off x="582232" y="3253417"/>
          <a:ext cx="7990268" cy="1743706"/>
        </p:xfrm>
        <a:graphic>
          <a:graphicData uri="http://schemas.openxmlformats.org/drawingml/2006/table">
            <a:tbl>
              <a:tblPr firstRow="1" firstCol="1" bandRow="1">
                <a:tableStyleId>{5C22544A-7EE6-4342-B048-85BDC9FD1C3A}</a:tableStyleId>
              </a:tblPr>
              <a:tblGrid>
                <a:gridCol w="1109760">
                  <a:extLst>
                    <a:ext uri="{9D8B030D-6E8A-4147-A177-3AD203B41FA5}">
                      <a16:colId xmlns:a16="http://schemas.microsoft.com/office/drawing/2014/main" val="20000"/>
                    </a:ext>
                  </a:extLst>
                </a:gridCol>
                <a:gridCol w="720523">
                  <a:extLst>
                    <a:ext uri="{9D8B030D-6E8A-4147-A177-3AD203B41FA5}">
                      <a16:colId xmlns:a16="http://schemas.microsoft.com/office/drawing/2014/main" val="20001"/>
                    </a:ext>
                  </a:extLst>
                </a:gridCol>
                <a:gridCol w="1033224">
                  <a:extLst>
                    <a:ext uri="{9D8B030D-6E8A-4147-A177-3AD203B41FA5}">
                      <a16:colId xmlns:a16="http://schemas.microsoft.com/office/drawing/2014/main" val="20002"/>
                    </a:ext>
                  </a:extLst>
                </a:gridCol>
                <a:gridCol w="2509259">
                  <a:extLst>
                    <a:ext uri="{9D8B030D-6E8A-4147-A177-3AD203B41FA5}">
                      <a16:colId xmlns:a16="http://schemas.microsoft.com/office/drawing/2014/main" val="20003"/>
                    </a:ext>
                  </a:extLst>
                </a:gridCol>
                <a:gridCol w="2617502">
                  <a:extLst>
                    <a:ext uri="{9D8B030D-6E8A-4147-A177-3AD203B41FA5}">
                      <a16:colId xmlns:a16="http://schemas.microsoft.com/office/drawing/2014/main" val="20004"/>
                    </a:ext>
                  </a:extLst>
                </a:gridCol>
              </a:tblGrid>
              <a:tr h="1743706">
                <a:tc>
                  <a:txBody>
                    <a:bodyPr/>
                    <a:lstStyle/>
                    <a:p>
                      <a:pPr marL="0" marR="0" algn="ctr">
                        <a:spcBef>
                          <a:spcPts val="0"/>
                        </a:spcBef>
                        <a:spcAft>
                          <a:spcPts val="0"/>
                        </a:spcAft>
                      </a:pPr>
                      <a:r>
                        <a:rPr lang="en-US" sz="1300" dirty="0">
                          <a:effectLst/>
                        </a:rPr>
                        <a:t>North American Free Trade Agreement</a:t>
                      </a:r>
                      <a:endParaRPr lang="en-US" sz="1000" dirty="0">
                        <a:effectLst/>
                      </a:endParaRPr>
                    </a:p>
                    <a:p>
                      <a:pPr marL="0" marR="0" algn="ctr">
                        <a:spcBef>
                          <a:spcPts val="0"/>
                        </a:spcBef>
                        <a:spcAft>
                          <a:spcPts val="0"/>
                        </a:spcAft>
                      </a:pPr>
                      <a:r>
                        <a:rPr lang="en-US" sz="1300" dirty="0">
                          <a:effectLst/>
                        </a:rPr>
                        <a:t>(NAFTA)</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solidFill>
                      <a:schemeClr val="accent1"/>
                    </a:solidFill>
                  </a:tcPr>
                </a:tc>
                <a:tc>
                  <a:txBody>
                    <a:bodyPr/>
                    <a:lstStyle/>
                    <a:p>
                      <a:pPr marL="0" marR="0">
                        <a:spcBef>
                          <a:spcPts val="0"/>
                        </a:spcBef>
                        <a:spcAft>
                          <a:spcPts val="0"/>
                        </a:spcAft>
                      </a:pPr>
                      <a:r>
                        <a:rPr lang="en-US" sz="1100" b="0" dirty="0">
                          <a:solidFill>
                            <a:schemeClr val="tx1"/>
                          </a:solidFill>
                          <a:effectLst/>
                        </a:rPr>
                        <a:t> </a:t>
                      </a:r>
                      <a:endParaRPr lang="en-US" sz="1000" b="0" dirty="0">
                        <a:solidFill>
                          <a:schemeClr val="tx1"/>
                        </a:solidFill>
                        <a:effectLst/>
                      </a:endParaRPr>
                    </a:p>
                    <a:p>
                      <a:pPr marL="0" marR="0">
                        <a:spcBef>
                          <a:spcPts val="0"/>
                        </a:spcBef>
                        <a:spcAft>
                          <a:spcPts val="0"/>
                        </a:spcAft>
                      </a:pPr>
                      <a:r>
                        <a:rPr lang="en-US" sz="1100" b="0" dirty="0">
                          <a:solidFill>
                            <a:schemeClr val="tx1"/>
                          </a:solidFill>
                          <a:effectLst/>
                        </a:rPr>
                        <a:t>1994</a:t>
                      </a:r>
                      <a:endParaRPr lang="en-US" sz="1000" b="0" dirty="0">
                        <a:solidFill>
                          <a:schemeClr val="tx1"/>
                        </a:solidFill>
                        <a:effectLst/>
                      </a:endParaRPr>
                    </a:p>
                    <a:p>
                      <a:pPr marL="0" marR="0">
                        <a:spcBef>
                          <a:spcPts val="0"/>
                        </a:spcBef>
                        <a:spcAft>
                          <a:spcPts val="0"/>
                        </a:spcAft>
                      </a:pPr>
                      <a:r>
                        <a:rPr lang="en-US" sz="1100" b="0" dirty="0">
                          <a:solidFill>
                            <a:schemeClr val="tx1"/>
                          </a:solidFill>
                          <a:effectLst/>
                        </a:rPr>
                        <a:t> </a:t>
                      </a:r>
                      <a:endParaRPr lang="en-US" sz="1000" b="0" dirty="0">
                        <a:solidFill>
                          <a:schemeClr val="tx1"/>
                        </a:solidFill>
                        <a:effectLst/>
                      </a:endParaRPr>
                    </a:p>
                    <a:p>
                      <a:pPr marL="0" marR="0">
                        <a:spcBef>
                          <a:spcPts val="0"/>
                        </a:spcBef>
                        <a:spcAft>
                          <a:spcPts val="0"/>
                        </a:spcAft>
                      </a:pPr>
                      <a:r>
                        <a:rPr lang="en-US" sz="1100" b="0" dirty="0">
                          <a:solidFill>
                            <a:schemeClr val="tx1"/>
                          </a:solidFill>
                          <a:effectLst/>
                        </a:rPr>
                        <a:t> </a:t>
                      </a:r>
                      <a:endParaRPr lang="en-US" sz="1000" b="0" dirty="0">
                        <a:solidFill>
                          <a:schemeClr val="tx1"/>
                        </a:solidFill>
                        <a:effectLst/>
                      </a:endParaRPr>
                    </a:p>
                    <a:p>
                      <a:pPr marL="0" marR="0">
                        <a:spcBef>
                          <a:spcPts val="0"/>
                        </a:spcBef>
                        <a:spcAft>
                          <a:spcPts val="0"/>
                        </a:spcAft>
                      </a:pPr>
                      <a:r>
                        <a:rPr lang="en-US" sz="1100" b="0" dirty="0">
                          <a:solidFill>
                            <a:schemeClr val="tx1"/>
                          </a:solidFill>
                          <a:effectLst/>
                        </a:rPr>
                        <a:t> </a:t>
                      </a:r>
                      <a:endParaRPr lang="en-US" sz="1000" b="0" dirty="0">
                        <a:solidFill>
                          <a:schemeClr val="tx1"/>
                        </a:solidFill>
                        <a:effectLst/>
                      </a:endParaRPr>
                    </a:p>
                    <a:p>
                      <a:pPr marL="0" marR="0">
                        <a:spcBef>
                          <a:spcPts val="0"/>
                        </a:spcBef>
                        <a:spcAft>
                          <a:spcPts val="0"/>
                        </a:spcAft>
                      </a:pPr>
                      <a:r>
                        <a:rPr lang="en-US" sz="1100" b="0" dirty="0">
                          <a:solidFill>
                            <a:schemeClr val="tx1"/>
                          </a:solidFill>
                          <a:effectLst/>
                        </a:rPr>
                        <a:t> </a:t>
                      </a:r>
                      <a:endParaRPr lang="en-US" sz="1000" b="0" dirty="0">
                        <a:solidFill>
                          <a:schemeClr val="tx1"/>
                        </a:solidFill>
                        <a:effectLst/>
                      </a:endParaRPr>
                    </a:p>
                    <a:p>
                      <a:pPr marL="0" marR="0">
                        <a:spcBef>
                          <a:spcPts val="0"/>
                        </a:spcBef>
                        <a:spcAft>
                          <a:spcPts val="0"/>
                        </a:spcAft>
                      </a:pPr>
                      <a:r>
                        <a:rPr lang="en-US" sz="1100" b="0" dirty="0">
                          <a:solidFill>
                            <a:schemeClr val="tx1"/>
                          </a:solidFill>
                          <a:effectLst/>
                        </a:rPr>
                        <a:t> </a:t>
                      </a:r>
                      <a:endParaRPr lang="en-US" sz="1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solidFill>
                      <a:schemeClr val="accent1">
                        <a:lumMod val="40000"/>
                        <a:lumOff val="60000"/>
                      </a:schemeClr>
                    </a:solidFill>
                  </a:tcPr>
                </a:tc>
                <a:tc>
                  <a:txBody>
                    <a:bodyPr/>
                    <a:lstStyle/>
                    <a:p>
                      <a:pPr marL="0" marR="0">
                        <a:spcBef>
                          <a:spcPts val="0"/>
                        </a:spcBef>
                        <a:spcAft>
                          <a:spcPts val="0"/>
                        </a:spcAft>
                      </a:pPr>
                      <a:r>
                        <a:rPr lang="en-US" sz="1100" b="0" dirty="0">
                          <a:solidFill>
                            <a:schemeClr val="tx1"/>
                          </a:solidFill>
                          <a:effectLst/>
                        </a:rPr>
                        <a:t>Agreement between United States, Canada, and Mexico </a:t>
                      </a:r>
                      <a:endParaRPr lang="en-US" sz="1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solidFill>
                      <a:schemeClr val="accent1">
                        <a:lumMod val="40000"/>
                        <a:lumOff val="60000"/>
                      </a:schemeClr>
                    </a:solidFill>
                  </a:tcPr>
                </a:tc>
                <a:tc>
                  <a:txBody>
                    <a:bodyPr/>
                    <a:lstStyle/>
                    <a:p>
                      <a:pPr marL="0" marR="0">
                        <a:spcBef>
                          <a:spcPts val="0"/>
                        </a:spcBef>
                        <a:spcAft>
                          <a:spcPts val="0"/>
                        </a:spcAft>
                      </a:pPr>
                      <a:r>
                        <a:rPr lang="en-US" sz="1000" b="0" dirty="0">
                          <a:solidFill>
                            <a:srgbClr val="FF0000"/>
                          </a:solidFill>
                          <a:effectLst/>
                        </a:rPr>
                        <a:t>NAFTA created the world's largest free trade area, which now links 450 million people producing $17 trillion worth of goods and services; all non-tariff barriers to agricultural trade between the United States and Mexico were eliminated; all tariffs affecting agricultural trade between the United States and Canada, with a few exceptions for items covered by tariff-rate quotas, were removed</a:t>
                      </a:r>
                      <a:endParaRPr lang="en-US" sz="1000" b="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solidFill>
                      <a:schemeClr val="accent1">
                        <a:lumMod val="40000"/>
                        <a:lumOff val="60000"/>
                      </a:schemeClr>
                    </a:solidFill>
                  </a:tcPr>
                </a:tc>
                <a:tc>
                  <a:txBody>
                    <a:bodyPr/>
                    <a:lstStyle/>
                    <a:p>
                      <a:pPr marL="0" marR="0">
                        <a:spcBef>
                          <a:spcPts val="0"/>
                        </a:spcBef>
                        <a:spcAft>
                          <a:spcPts val="0"/>
                        </a:spcAft>
                      </a:pPr>
                      <a:r>
                        <a:rPr lang="en-US" sz="1100" b="0" dirty="0">
                          <a:solidFill>
                            <a:schemeClr val="tx1"/>
                          </a:solidFill>
                          <a:effectLst/>
                        </a:rPr>
                        <a:t>Agreement between governments; fueled trade between the countries and created jobs for individual citizens </a:t>
                      </a:r>
                      <a:endParaRPr lang="en-US" sz="1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solidFill>
                      <a:schemeClr val="accent1">
                        <a:lumMod val="40000"/>
                        <a:lumOff val="6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84650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dirty="0">
                <a:solidFill>
                  <a:srgbClr val="FF0000"/>
                </a:solidFill>
              </a:rPr>
              <a:t>NATO</a:t>
            </a:r>
            <a:br>
              <a:rPr lang="en-US" dirty="0">
                <a:solidFill>
                  <a:srgbClr val="FF0000"/>
                </a:solidFill>
              </a:rPr>
            </a:br>
            <a:r>
              <a:rPr lang="en-US" sz="3600" dirty="0">
                <a:solidFill>
                  <a:srgbClr val="FF0000"/>
                </a:solidFill>
              </a:rPr>
              <a:t>North Atlantic Treaty Organization</a:t>
            </a:r>
            <a:endParaRPr lang="en-US" dirty="0">
              <a:solidFill>
                <a:srgbClr val="FF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3420235"/>
              </p:ext>
            </p:extLst>
          </p:nvPr>
        </p:nvGraphicFramePr>
        <p:xfrm>
          <a:off x="381000" y="2362200"/>
          <a:ext cx="8229599" cy="677684"/>
        </p:xfrm>
        <a:graphic>
          <a:graphicData uri="http://schemas.openxmlformats.org/drawingml/2006/table">
            <a:tbl>
              <a:tblPr firstRow="1" firstCol="1" bandRow="1">
                <a:tableStyleId>{5C22544A-7EE6-4342-B048-85BDC9FD1C3A}</a:tableStyleId>
              </a:tblPr>
              <a:tblGrid>
                <a:gridCol w="1143000">
                  <a:extLst>
                    <a:ext uri="{9D8B030D-6E8A-4147-A177-3AD203B41FA5}">
                      <a16:colId xmlns:a16="http://schemas.microsoft.com/office/drawing/2014/main" val="20000"/>
                    </a:ext>
                  </a:extLst>
                </a:gridCol>
                <a:gridCol w="742105">
                  <a:extLst>
                    <a:ext uri="{9D8B030D-6E8A-4147-A177-3AD203B41FA5}">
                      <a16:colId xmlns:a16="http://schemas.microsoft.com/office/drawing/2014/main" val="20001"/>
                    </a:ext>
                  </a:extLst>
                </a:gridCol>
                <a:gridCol w="1064172">
                  <a:extLst>
                    <a:ext uri="{9D8B030D-6E8A-4147-A177-3AD203B41FA5}">
                      <a16:colId xmlns:a16="http://schemas.microsoft.com/office/drawing/2014/main" val="20002"/>
                    </a:ext>
                  </a:extLst>
                </a:gridCol>
                <a:gridCol w="2584419">
                  <a:extLst>
                    <a:ext uri="{9D8B030D-6E8A-4147-A177-3AD203B41FA5}">
                      <a16:colId xmlns:a16="http://schemas.microsoft.com/office/drawing/2014/main" val="20003"/>
                    </a:ext>
                  </a:extLst>
                </a:gridCol>
                <a:gridCol w="2695903">
                  <a:extLst>
                    <a:ext uri="{9D8B030D-6E8A-4147-A177-3AD203B41FA5}">
                      <a16:colId xmlns:a16="http://schemas.microsoft.com/office/drawing/2014/main" val="20004"/>
                    </a:ext>
                  </a:extLst>
                </a:gridCol>
              </a:tblGrid>
              <a:tr h="677684">
                <a:tc>
                  <a:txBody>
                    <a:bodyPr/>
                    <a:lstStyle/>
                    <a:p>
                      <a:pPr marL="0" marR="0" algn="ctr">
                        <a:spcBef>
                          <a:spcPts val="0"/>
                        </a:spcBef>
                        <a:spcAft>
                          <a:spcPts val="0"/>
                        </a:spcAft>
                      </a:pPr>
                      <a:r>
                        <a:rPr lang="en-US" sz="1300" dirty="0">
                          <a:effectLst/>
                        </a:rPr>
                        <a:t>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tc>
                  <a:txBody>
                    <a:bodyPr/>
                    <a:lstStyle/>
                    <a:p>
                      <a:pPr marL="0" marR="0">
                        <a:spcBef>
                          <a:spcPts val="0"/>
                        </a:spcBef>
                        <a:spcAft>
                          <a:spcPts val="0"/>
                        </a:spcAft>
                      </a:pPr>
                      <a:r>
                        <a:rPr lang="en-US" sz="1100">
                          <a:effectLst/>
                        </a:rPr>
                        <a:t>Year Founded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tc>
                  <a:txBody>
                    <a:bodyPr/>
                    <a:lstStyle/>
                    <a:p>
                      <a:pPr marL="0" marR="0">
                        <a:spcBef>
                          <a:spcPts val="0"/>
                        </a:spcBef>
                        <a:spcAft>
                          <a:spcPts val="0"/>
                        </a:spcAft>
                      </a:pPr>
                      <a:r>
                        <a:rPr lang="en-US" sz="1100" dirty="0">
                          <a:effectLst/>
                        </a:rPr>
                        <a:t>Headquarters Location/</a:t>
                      </a:r>
                      <a:endParaRPr lang="en-US" sz="1000" dirty="0">
                        <a:effectLst/>
                      </a:endParaRPr>
                    </a:p>
                    <a:p>
                      <a:pPr marL="0" marR="0">
                        <a:spcBef>
                          <a:spcPts val="0"/>
                        </a:spcBef>
                        <a:spcAft>
                          <a:spcPts val="0"/>
                        </a:spcAft>
                      </a:pPr>
                      <a:r>
                        <a:rPr lang="en-US" sz="1100" dirty="0">
                          <a:effectLst/>
                        </a:rPr>
                        <a:t>Countries involved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tc>
                  <a:txBody>
                    <a:bodyPr/>
                    <a:lstStyle/>
                    <a:p>
                      <a:pPr marL="0" marR="0">
                        <a:spcBef>
                          <a:spcPts val="0"/>
                        </a:spcBef>
                        <a:spcAft>
                          <a:spcPts val="0"/>
                        </a:spcAft>
                      </a:pPr>
                      <a:r>
                        <a:rPr lang="en-US" sz="1100">
                          <a:effectLst/>
                        </a:rPr>
                        <a:t>Purpose of the Organization </a:t>
                      </a:r>
                      <a:endParaRPr lang="en-US" sz="1000">
                        <a:effectLst/>
                      </a:endParaRPr>
                    </a:p>
                    <a:p>
                      <a:pPr marL="0" marR="0">
                        <a:spcBef>
                          <a:spcPts val="0"/>
                        </a:spcBef>
                        <a:spcAft>
                          <a:spcPts val="0"/>
                        </a:spcAft>
                      </a:pPr>
                      <a:r>
                        <a:rPr lang="en-US" sz="1100">
                          <a:effectLst/>
                        </a:rPr>
                        <a:t>Why is this organization important in the international community?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tc>
                  <a:txBody>
                    <a:bodyPr/>
                    <a:lstStyle/>
                    <a:p>
                      <a:pPr marL="0" marR="0">
                        <a:spcBef>
                          <a:spcPts val="0"/>
                        </a:spcBef>
                        <a:spcAft>
                          <a:spcPts val="0"/>
                        </a:spcAft>
                      </a:pPr>
                      <a:r>
                        <a:rPr lang="en-US" sz="1100" dirty="0">
                          <a:effectLst/>
                        </a:rPr>
                        <a:t>How do governments or individual citizens participate in this organization?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extLst>
                  <a:ext uri="{0D108BD9-81ED-4DB2-BD59-A6C34878D82A}">
                    <a16:rowId xmlns:a16="http://schemas.microsoft.com/office/drawing/2014/main" val="10000"/>
                  </a:ext>
                </a:extLst>
              </a:tr>
            </a:tbl>
          </a:graphicData>
        </a:graphic>
      </p:graphicFrame>
      <p:pic>
        <p:nvPicPr>
          <p:cNvPr id="4" name="Picture 3" descr="NATO - OTA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715000"/>
            <a:ext cx="2209800" cy="1143000"/>
          </a:xfrm>
          <a:prstGeom prst="rect">
            <a:avLst/>
          </a:prstGeom>
          <a:noFill/>
          <a:ln>
            <a:noFill/>
          </a:ln>
        </p:spPr>
      </p:pic>
      <p:sp>
        <p:nvSpPr>
          <p:cNvPr id="5" name="TextBox 4"/>
          <p:cNvSpPr txBox="1"/>
          <p:nvPr/>
        </p:nvSpPr>
        <p:spPr>
          <a:xfrm>
            <a:off x="609598" y="1804938"/>
            <a:ext cx="8001000" cy="523220"/>
          </a:xfrm>
          <a:prstGeom prst="rect">
            <a:avLst/>
          </a:prstGeom>
          <a:solidFill>
            <a:srgbClr val="FAEA1A"/>
          </a:solidFill>
        </p:spPr>
        <p:txBody>
          <a:bodyPr wrap="square" rtlCol="0">
            <a:spAutoFit/>
          </a:bodyPr>
          <a:lstStyle/>
          <a:p>
            <a:pPr algn="ctr"/>
            <a:r>
              <a:rPr lang="en-US" sz="2800" dirty="0">
                <a:solidFill>
                  <a:srgbClr val="0A89E0"/>
                </a:solidFill>
                <a:latin typeface="Cambria" panose="02040503050406030204" pitchFamily="18" charset="0"/>
              </a:rPr>
              <a:t>Intergovernmental Organization </a:t>
            </a:r>
          </a:p>
        </p:txBody>
      </p:sp>
      <p:graphicFrame>
        <p:nvGraphicFramePr>
          <p:cNvPr id="7" name="Table 6"/>
          <p:cNvGraphicFramePr>
            <a:graphicFrameLocks noGrp="1"/>
          </p:cNvGraphicFramePr>
          <p:nvPr>
            <p:extLst>
              <p:ext uri="{D42A27DB-BD31-4B8C-83A1-F6EECF244321}">
                <p14:modId xmlns:p14="http://schemas.microsoft.com/office/powerpoint/2010/main" val="2883153301"/>
              </p:ext>
            </p:extLst>
          </p:nvPr>
        </p:nvGraphicFramePr>
        <p:xfrm>
          <a:off x="380999" y="3048000"/>
          <a:ext cx="8229599" cy="2514600"/>
        </p:xfrm>
        <a:graphic>
          <a:graphicData uri="http://schemas.openxmlformats.org/drawingml/2006/table">
            <a:tbl>
              <a:tblPr firstRow="1" firstCol="1" bandRow="1">
                <a:tableStyleId>{5C22544A-7EE6-4342-B048-85BDC9FD1C3A}</a:tableStyleId>
              </a:tblPr>
              <a:tblGrid>
                <a:gridCol w="1143000">
                  <a:extLst>
                    <a:ext uri="{9D8B030D-6E8A-4147-A177-3AD203B41FA5}">
                      <a16:colId xmlns:a16="http://schemas.microsoft.com/office/drawing/2014/main" val="20000"/>
                    </a:ext>
                  </a:extLst>
                </a:gridCol>
                <a:gridCol w="742105">
                  <a:extLst>
                    <a:ext uri="{9D8B030D-6E8A-4147-A177-3AD203B41FA5}">
                      <a16:colId xmlns:a16="http://schemas.microsoft.com/office/drawing/2014/main" val="20001"/>
                    </a:ext>
                  </a:extLst>
                </a:gridCol>
                <a:gridCol w="1064172">
                  <a:extLst>
                    <a:ext uri="{9D8B030D-6E8A-4147-A177-3AD203B41FA5}">
                      <a16:colId xmlns:a16="http://schemas.microsoft.com/office/drawing/2014/main" val="20002"/>
                    </a:ext>
                  </a:extLst>
                </a:gridCol>
                <a:gridCol w="2584419">
                  <a:extLst>
                    <a:ext uri="{9D8B030D-6E8A-4147-A177-3AD203B41FA5}">
                      <a16:colId xmlns:a16="http://schemas.microsoft.com/office/drawing/2014/main" val="20003"/>
                    </a:ext>
                  </a:extLst>
                </a:gridCol>
                <a:gridCol w="2695903">
                  <a:extLst>
                    <a:ext uri="{9D8B030D-6E8A-4147-A177-3AD203B41FA5}">
                      <a16:colId xmlns:a16="http://schemas.microsoft.com/office/drawing/2014/main" val="20004"/>
                    </a:ext>
                  </a:extLst>
                </a:gridCol>
              </a:tblGrid>
              <a:tr h="2514600">
                <a:tc>
                  <a:txBody>
                    <a:bodyPr/>
                    <a:lstStyle/>
                    <a:p>
                      <a:pPr marL="0" marR="0" algn="ctr">
                        <a:spcBef>
                          <a:spcPts val="0"/>
                        </a:spcBef>
                        <a:spcAft>
                          <a:spcPts val="0"/>
                        </a:spcAft>
                      </a:pPr>
                      <a:r>
                        <a:rPr lang="en-US" sz="1400" dirty="0">
                          <a:effectLst/>
                        </a:rPr>
                        <a:t>North Atlantic Treaty Organization</a:t>
                      </a:r>
                      <a:endParaRPr lang="en-US" sz="1050" dirty="0">
                        <a:effectLst/>
                      </a:endParaRPr>
                    </a:p>
                    <a:p>
                      <a:pPr marL="0" marR="0" algn="ctr">
                        <a:spcBef>
                          <a:spcPts val="0"/>
                        </a:spcBef>
                        <a:spcAft>
                          <a:spcPts val="0"/>
                        </a:spcAft>
                      </a:pPr>
                      <a:r>
                        <a:rPr lang="en-US" sz="1400" dirty="0">
                          <a:effectLst/>
                        </a:rPr>
                        <a:t>(NATO)</a:t>
                      </a:r>
                      <a:endParaRPr lang="en-US" sz="1050" dirty="0">
                        <a:effectLst/>
                      </a:endParaRPr>
                    </a:p>
                    <a:p>
                      <a:pPr marL="0" marR="0" algn="ctr">
                        <a:spcBef>
                          <a:spcPts val="0"/>
                        </a:spcBef>
                        <a:spcAft>
                          <a:spcPts val="0"/>
                        </a:spcAft>
                      </a:pPr>
                      <a:r>
                        <a:rPr lang="en-US" sz="1400" dirty="0">
                          <a:effectLst/>
                        </a:rPr>
                        <a:t> </a:t>
                      </a:r>
                      <a:endParaRPr lang="en-US"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tc>
                  <a:txBody>
                    <a:bodyPr/>
                    <a:lstStyle/>
                    <a:p>
                      <a:pPr marL="0" marR="0">
                        <a:spcBef>
                          <a:spcPts val="0"/>
                        </a:spcBef>
                        <a:spcAft>
                          <a:spcPts val="0"/>
                        </a:spcAft>
                      </a:pPr>
                      <a:r>
                        <a:rPr lang="en-US" sz="1600" b="0" dirty="0">
                          <a:solidFill>
                            <a:schemeClr val="tx1"/>
                          </a:solidFill>
                          <a:effectLst/>
                        </a:rPr>
                        <a:t> </a:t>
                      </a:r>
                      <a:endParaRPr lang="en-US" sz="1200" b="0" dirty="0">
                        <a:solidFill>
                          <a:schemeClr val="tx1"/>
                        </a:solidFill>
                        <a:effectLst/>
                      </a:endParaRPr>
                    </a:p>
                    <a:p>
                      <a:pPr marL="0" marR="0">
                        <a:spcBef>
                          <a:spcPts val="0"/>
                        </a:spcBef>
                        <a:spcAft>
                          <a:spcPts val="0"/>
                        </a:spcAft>
                      </a:pPr>
                      <a:r>
                        <a:rPr lang="en-US" sz="1600" b="0" dirty="0">
                          <a:solidFill>
                            <a:schemeClr val="tx1"/>
                          </a:solidFill>
                          <a:effectLst/>
                        </a:rPr>
                        <a:t>April 4, 1949</a:t>
                      </a:r>
                      <a:endParaRPr lang="en-US" sz="1200" b="0" dirty="0">
                        <a:solidFill>
                          <a:schemeClr val="tx1"/>
                        </a:solidFill>
                        <a:effectLst/>
                      </a:endParaRPr>
                    </a:p>
                    <a:p>
                      <a:pPr marL="0" marR="0">
                        <a:spcBef>
                          <a:spcPts val="0"/>
                        </a:spcBef>
                        <a:spcAft>
                          <a:spcPts val="0"/>
                        </a:spcAft>
                      </a:pPr>
                      <a:r>
                        <a:rPr lang="en-US" sz="1600" b="0" dirty="0">
                          <a:solidFill>
                            <a:schemeClr val="tx1"/>
                          </a:solidFill>
                          <a:effectLst/>
                        </a:rPr>
                        <a:t> </a:t>
                      </a:r>
                      <a:endParaRPr lang="en-US" sz="1200" b="0" dirty="0">
                        <a:solidFill>
                          <a:schemeClr val="tx1"/>
                        </a:solidFill>
                        <a:effectLst/>
                      </a:endParaRPr>
                    </a:p>
                    <a:p>
                      <a:pPr marL="0" marR="0">
                        <a:spcBef>
                          <a:spcPts val="0"/>
                        </a:spcBef>
                        <a:spcAft>
                          <a:spcPts val="0"/>
                        </a:spcAft>
                      </a:pPr>
                      <a:r>
                        <a:rPr lang="en-US" sz="1600" b="0" dirty="0">
                          <a:solidFill>
                            <a:schemeClr val="tx1"/>
                          </a:solidFill>
                          <a:effectLst/>
                        </a:rPr>
                        <a:t> </a:t>
                      </a:r>
                      <a:endParaRPr lang="en-US" sz="1200" b="0" dirty="0">
                        <a:solidFill>
                          <a:schemeClr val="tx1"/>
                        </a:solidFill>
                        <a:effectLst/>
                      </a:endParaRPr>
                    </a:p>
                    <a:p>
                      <a:pPr marL="0" marR="0">
                        <a:spcBef>
                          <a:spcPts val="0"/>
                        </a:spcBef>
                        <a:spcAft>
                          <a:spcPts val="0"/>
                        </a:spcAft>
                      </a:pPr>
                      <a:r>
                        <a:rPr lang="en-US" sz="1600" b="0" dirty="0">
                          <a:solidFill>
                            <a:schemeClr val="tx1"/>
                          </a:solidFill>
                          <a:effectLst/>
                        </a:rPr>
                        <a:t> </a:t>
                      </a:r>
                      <a:endParaRPr lang="en-US" sz="1200" b="0" dirty="0">
                        <a:solidFill>
                          <a:schemeClr val="tx1"/>
                        </a:solidFill>
                        <a:effectLst/>
                      </a:endParaRPr>
                    </a:p>
                    <a:p>
                      <a:pPr marL="0" marR="0">
                        <a:spcBef>
                          <a:spcPts val="0"/>
                        </a:spcBef>
                        <a:spcAft>
                          <a:spcPts val="0"/>
                        </a:spcAft>
                      </a:pPr>
                      <a:r>
                        <a:rPr lang="en-US" sz="1600" b="0" dirty="0">
                          <a:solidFill>
                            <a:schemeClr val="tx1"/>
                          </a:solidFill>
                          <a:effectLst/>
                        </a:rPr>
                        <a:t> </a:t>
                      </a:r>
                      <a:endParaRPr lang="en-US" sz="1200" b="0" dirty="0">
                        <a:solidFill>
                          <a:schemeClr val="tx1"/>
                        </a:solidFill>
                        <a:effectLst/>
                      </a:endParaRPr>
                    </a:p>
                    <a:p>
                      <a:pPr marL="0" marR="0">
                        <a:spcBef>
                          <a:spcPts val="0"/>
                        </a:spcBef>
                        <a:spcAft>
                          <a:spcPts val="0"/>
                        </a:spcAft>
                      </a:pPr>
                      <a:r>
                        <a:rPr lang="en-US" sz="1600" b="0" dirty="0">
                          <a:solidFill>
                            <a:schemeClr val="tx1"/>
                          </a:solidFill>
                          <a:effectLst/>
                        </a:rPr>
                        <a:t> </a:t>
                      </a:r>
                      <a:endParaRPr lang="en-US"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solidFill>
                      <a:schemeClr val="accent1">
                        <a:lumMod val="40000"/>
                        <a:lumOff val="60000"/>
                      </a:schemeClr>
                    </a:solidFill>
                  </a:tcPr>
                </a:tc>
                <a:tc>
                  <a:txBody>
                    <a:bodyPr/>
                    <a:lstStyle/>
                    <a:p>
                      <a:pPr marL="0" marR="0">
                        <a:spcBef>
                          <a:spcPts val="0"/>
                        </a:spcBef>
                        <a:spcAft>
                          <a:spcPts val="0"/>
                        </a:spcAft>
                      </a:pPr>
                      <a:r>
                        <a:rPr lang="en-US" sz="1600" b="0" dirty="0">
                          <a:solidFill>
                            <a:schemeClr val="tx1"/>
                          </a:solidFill>
                          <a:effectLst/>
                        </a:rPr>
                        <a:t>Brussels, Belgium</a:t>
                      </a:r>
                      <a:endParaRPr lang="en-US"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solidFill>
                      <a:schemeClr val="accent1">
                        <a:lumMod val="40000"/>
                        <a:lumOff val="60000"/>
                      </a:schemeClr>
                    </a:solidFill>
                  </a:tcPr>
                </a:tc>
                <a:tc>
                  <a:txBody>
                    <a:bodyPr/>
                    <a:lstStyle/>
                    <a:p>
                      <a:pPr marL="0" marR="0">
                        <a:spcBef>
                          <a:spcPts val="0"/>
                        </a:spcBef>
                        <a:spcAft>
                          <a:spcPts val="0"/>
                        </a:spcAft>
                      </a:pPr>
                      <a:r>
                        <a:rPr lang="en-US" sz="1600" b="0" dirty="0">
                          <a:solidFill>
                            <a:srgbClr val="FF0000"/>
                          </a:solidFill>
                          <a:effectLst/>
                        </a:rPr>
                        <a:t>NATO’s essential purpose is to safeguard the freedom and security of its members through political and military means. Its core tasks are defined as collective defense, crisis-management and cooperative security.</a:t>
                      </a:r>
                      <a:endParaRPr lang="en-US" sz="1200" b="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solidFill>
                      <a:schemeClr val="accent1">
                        <a:lumMod val="40000"/>
                        <a:lumOff val="60000"/>
                      </a:schemeClr>
                    </a:solidFill>
                  </a:tcPr>
                </a:tc>
                <a:tc>
                  <a:txBody>
                    <a:bodyPr/>
                    <a:lstStyle/>
                    <a:p>
                      <a:pPr marL="0" marR="0">
                        <a:spcBef>
                          <a:spcPts val="0"/>
                        </a:spcBef>
                        <a:spcAft>
                          <a:spcPts val="0"/>
                        </a:spcAft>
                      </a:pPr>
                      <a:r>
                        <a:rPr lang="en-US" sz="1600" b="0" dirty="0">
                          <a:solidFill>
                            <a:schemeClr val="tx1"/>
                          </a:solidFill>
                          <a:effectLst/>
                        </a:rPr>
                        <a:t>Composed of 28 member counties (governments) from Europe and North America, NATO provides a unique link between these two continents for consultation and cooperation in the field of defense and security, and the conduct of multinational crisis-management operations. </a:t>
                      </a:r>
                      <a:endParaRPr lang="en-US"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solidFill>
                      <a:schemeClr val="accent1">
                        <a:lumMod val="40000"/>
                        <a:lumOff val="6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516914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ontrols>
      <mc:AlternateContent xmlns:mc="http://schemas.openxmlformats.org/markup-compatibility/2006">
        <mc:Choice xmlns:v="urn:schemas-microsoft-com:vml" Requires="v">
          <p:control spid="3088" name="ShockwaveFlash1" r:id="rId2" imgW="8077320" imgH="5410080"/>
        </mc:Choice>
        <mc:Fallback>
          <p:control name="ShockwaveFlash1" r:id="rId2" imgW="8077320" imgH="5410080">
            <p:pic>
              <p:nvPicPr>
                <p:cNvPr id="2" name="ShockwaveFlash1"/>
                <p:cNvPicPr preferRelativeResize="0">
                  <a:picLocks noChangeArrowheads="1" noChangeShapeType="1"/>
                </p:cNvPicPr>
                <p:nvPr/>
              </p:nvPicPr>
              <p:blipFill>
                <a:blip r:embed="rId5"/>
                <a:srcRect/>
                <a:stretch>
                  <a:fillRect/>
                </a:stretch>
              </p:blipFill>
              <p:spPr bwMode="auto">
                <a:xfrm>
                  <a:off x="533400" y="533400"/>
                  <a:ext cx="8077200" cy="5410200"/>
                </a:xfrm>
                <a:prstGeom prst="rect">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Lst>
              </p:spPr>
            </p:pic>
          </p:control>
        </mc:Fallback>
      </mc:AlternateContent>
    </p:controls>
    <p:extLst>
      <p:ext uri="{BB962C8B-B14F-4D97-AF65-F5344CB8AC3E}">
        <p14:creationId xmlns:p14="http://schemas.microsoft.com/office/powerpoint/2010/main" val="2731196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International Committee of the Red Cross </a:t>
            </a:r>
          </a:p>
        </p:txBody>
      </p:sp>
      <p:pic>
        <p:nvPicPr>
          <p:cNvPr id="4" name="Picture 3" descr="http://www.crwflags.com/fotw/images/i/icrc-1.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724401"/>
            <a:ext cx="2362200" cy="2121976"/>
          </a:xfrm>
          <a:prstGeom prst="rect">
            <a:avLst/>
          </a:prstGeom>
          <a:noFill/>
          <a:ln>
            <a:noFill/>
          </a:ln>
        </p:spPr>
      </p:pic>
      <p:sp>
        <p:nvSpPr>
          <p:cNvPr id="5" name="TextBox 4"/>
          <p:cNvSpPr txBox="1"/>
          <p:nvPr/>
        </p:nvSpPr>
        <p:spPr>
          <a:xfrm>
            <a:off x="533937" y="1799294"/>
            <a:ext cx="8001000" cy="523220"/>
          </a:xfrm>
          <a:prstGeom prst="rect">
            <a:avLst/>
          </a:prstGeom>
          <a:solidFill>
            <a:srgbClr val="0A89E0"/>
          </a:solidFill>
        </p:spPr>
        <p:txBody>
          <a:bodyPr wrap="square" rtlCol="0">
            <a:spAutoFit/>
          </a:bodyPr>
          <a:lstStyle/>
          <a:p>
            <a:pPr algn="ctr"/>
            <a:r>
              <a:rPr lang="en-US" sz="2800" dirty="0">
                <a:solidFill>
                  <a:schemeClr val="bg1"/>
                </a:solidFill>
                <a:latin typeface="Cambria" panose="02040503050406030204" pitchFamily="18" charset="0"/>
              </a:rPr>
              <a:t>Non-governmental Organization </a:t>
            </a:r>
          </a:p>
        </p:txBody>
      </p:sp>
      <p:graphicFrame>
        <p:nvGraphicFramePr>
          <p:cNvPr id="6" name="Table 5"/>
          <p:cNvGraphicFramePr>
            <a:graphicFrameLocks noGrp="1"/>
          </p:cNvGraphicFramePr>
          <p:nvPr>
            <p:extLst>
              <p:ext uri="{D42A27DB-BD31-4B8C-83A1-F6EECF244321}">
                <p14:modId xmlns:p14="http://schemas.microsoft.com/office/powerpoint/2010/main" val="2756654696"/>
              </p:ext>
            </p:extLst>
          </p:nvPr>
        </p:nvGraphicFramePr>
        <p:xfrm>
          <a:off x="571500" y="2438400"/>
          <a:ext cx="8001000" cy="677684"/>
        </p:xfrm>
        <a:graphic>
          <a:graphicData uri="http://schemas.openxmlformats.org/drawingml/2006/table">
            <a:tbl>
              <a:tblPr firstRow="1" firstCol="1" bandRow="1">
                <a:tableStyleId>{5C22544A-7EE6-4342-B048-85BDC9FD1C3A}</a:tableStyleId>
              </a:tblPr>
              <a:tblGrid>
                <a:gridCol w="1111250">
                  <a:extLst>
                    <a:ext uri="{9D8B030D-6E8A-4147-A177-3AD203B41FA5}">
                      <a16:colId xmlns:a16="http://schemas.microsoft.com/office/drawing/2014/main" val="20000"/>
                    </a:ext>
                  </a:extLst>
                </a:gridCol>
                <a:gridCol w="721491">
                  <a:extLst>
                    <a:ext uri="{9D8B030D-6E8A-4147-A177-3AD203B41FA5}">
                      <a16:colId xmlns:a16="http://schemas.microsoft.com/office/drawing/2014/main" val="20001"/>
                    </a:ext>
                  </a:extLst>
                </a:gridCol>
                <a:gridCol w="1034612">
                  <a:extLst>
                    <a:ext uri="{9D8B030D-6E8A-4147-A177-3AD203B41FA5}">
                      <a16:colId xmlns:a16="http://schemas.microsoft.com/office/drawing/2014/main" val="20002"/>
                    </a:ext>
                  </a:extLst>
                </a:gridCol>
                <a:gridCol w="2512630">
                  <a:extLst>
                    <a:ext uri="{9D8B030D-6E8A-4147-A177-3AD203B41FA5}">
                      <a16:colId xmlns:a16="http://schemas.microsoft.com/office/drawing/2014/main" val="20003"/>
                    </a:ext>
                  </a:extLst>
                </a:gridCol>
                <a:gridCol w="2621017">
                  <a:extLst>
                    <a:ext uri="{9D8B030D-6E8A-4147-A177-3AD203B41FA5}">
                      <a16:colId xmlns:a16="http://schemas.microsoft.com/office/drawing/2014/main" val="20004"/>
                    </a:ext>
                  </a:extLst>
                </a:gridCol>
              </a:tblGrid>
              <a:tr h="677684">
                <a:tc>
                  <a:txBody>
                    <a:bodyPr/>
                    <a:lstStyle/>
                    <a:p>
                      <a:pPr marL="0" marR="0" algn="ctr">
                        <a:spcBef>
                          <a:spcPts val="0"/>
                        </a:spcBef>
                        <a:spcAft>
                          <a:spcPts val="0"/>
                        </a:spcAft>
                      </a:pPr>
                      <a:r>
                        <a:rPr lang="en-US" sz="1300" dirty="0">
                          <a:effectLst/>
                        </a:rPr>
                        <a:t>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tc>
                  <a:txBody>
                    <a:bodyPr/>
                    <a:lstStyle/>
                    <a:p>
                      <a:pPr marL="0" marR="0">
                        <a:spcBef>
                          <a:spcPts val="0"/>
                        </a:spcBef>
                        <a:spcAft>
                          <a:spcPts val="0"/>
                        </a:spcAft>
                      </a:pPr>
                      <a:r>
                        <a:rPr lang="en-US" sz="1100">
                          <a:effectLst/>
                        </a:rPr>
                        <a:t>Year Founded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tc>
                  <a:txBody>
                    <a:bodyPr/>
                    <a:lstStyle/>
                    <a:p>
                      <a:pPr marL="0" marR="0">
                        <a:spcBef>
                          <a:spcPts val="0"/>
                        </a:spcBef>
                        <a:spcAft>
                          <a:spcPts val="0"/>
                        </a:spcAft>
                      </a:pPr>
                      <a:r>
                        <a:rPr lang="en-US" sz="1100" dirty="0">
                          <a:effectLst/>
                        </a:rPr>
                        <a:t>Headquarters Location/</a:t>
                      </a:r>
                      <a:endParaRPr lang="en-US" sz="1000" dirty="0">
                        <a:effectLst/>
                      </a:endParaRPr>
                    </a:p>
                    <a:p>
                      <a:pPr marL="0" marR="0">
                        <a:spcBef>
                          <a:spcPts val="0"/>
                        </a:spcBef>
                        <a:spcAft>
                          <a:spcPts val="0"/>
                        </a:spcAft>
                      </a:pPr>
                      <a:r>
                        <a:rPr lang="en-US" sz="1100" dirty="0">
                          <a:effectLst/>
                        </a:rPr>
                        <a:t>Countries involved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tc>
                  <a:txBody>
                    <a:bodyPr/>
                    <a:lstStyle/>
                    <a:p>
                      <a:pPr marL="0" marR="0">
                        <a:spcBef>
                          <a:spcPts val="0"/>
                        </a:spcBef>
                        <a:spcAft>
                          <a:spcPts val="0"/>
                        </a:spcAft>
                      </a:pPr>
                      <a:r>
                        <a:rPr lang="en-US" sz="1100" dirty="0">
                          <a:effectLst/>
                        </a:rPr>
                        <a:t>Purpose of the Organization </a:t>
                      </a:r>
                      <a:endParaRPr lang="en-US" sz="1000" dirty="0">
                        <a:effectLst/>
                      </a:endParaRPr>
                    </a:p>
                    <a:p>
                      <a:pPr marL="0" marR="0">
                        <a:spcBef>
                          <a:spcPts val="0"/>
                        </a:spcBef>
                        <a:spcAft>
                          <a:spcPts val="0"/>
                        </a:spcAft>
                      </a:pPr>
                      <a:r>
                        <a:rPr lang="en-US" sz="1100" dirty="0">
                          <a:effectLst/>
                        </a:rPr>
                        <a:t>Why is this organization important in the international community?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tc>
                  <a:txBody>
                    <a:bodyPr/>
                    <a:lstStyle/>
                    <a:p>
                      <a:pPr marL="0" marR="0">
                        <a:spcBef>
                          <a:spcPts val="0"/>
                        </a:spcBef>
                        <a:spcAft>
                          <a:spcPts val="0"/>
                        </a:spcAft>
                      </a:pPr>
                      <a:r>
                        <a:rPr lang="en-US" sz="1100" dirty="0">
                          <a:effectLst/>
                        </a:rPr>
                        <a:t>How do governments or individual citizens participate in this organization?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825270260"/>
              </p:ext>
            </p:extLst>
          </p:nvPr>
        </p:nvGraphicFramePr>
        <p:xfrm>
          <a:off x="571500" y="3127126"/>
          <a:ext cx="8001000" cy="1706880"/>
        </p:xfrm>
        <a:graphic>
          <a:graphicData uri="http://schemas.openxmlformats.org/drawingml/2006/table">
            <a:tbl>
              <a:tblPr firstRow="1" firstCol="1" bandRow="1">
                <a:tableStyleId>{5C22544A-7EE6-4342-B048-85BDC9FD1C3A}</a:tableStyleId>
              </a:tblPr>
              <a:tblGrid>
                <a:gridCol w="1111250">
                  <a:extLst>
                    <a:ext uri="{9D8B030D-6E8A-4147-A177-3AD203B41FA5}">
                      <a16:colId xmlns:a16="http://schemas.microsoft.com/office/drawing/2014/main" val="20000"/>
                    </a:ext>
                  </a:extLst>
                </a:gridCol>
                <a:gridCol w="721491">
                  <a:extLst>
                    <a:ext uri="{9D8B030D-6E8A-4147-A177-3AD203B41FA5}">
                      <a16:colId xmlns:a16="http://schemas.microsoft.com/office/drawing/2014/main" val="20001"/>
                    </a:ext>
                  </a:extLst>
                </a:gridCol>
                <a:gridCol w="1034612">
                  <a:extLst>
                    <a:ext uri="{9D8B030D-6E8A-4147-A177-3AD203B41FA5}">
                      <a16:colId xmlns:a16="http://schemas.microsoft.com/office/drawing/2014/main" val="20002"/>
                    </a:ext>
                  </a:extLst>
                </a:gridCol>
                <a:gridCol w="2512630">
                  <a:extLst>
                    <a:ext uri="{9D8B030D-6E8A-4147-A177-3AD203B41FA5}">
                      <a16:colId xmlns:a16="http://schemas.microsoft.com/office/drawing/2014/main" val="20003"/>
                    </a:ext>
                  </a:extLst>
                </a:gridCol>
                <a:gridCol w="2621017">
                  <a:extLst>
                    <a:ext uri="{9D8B030D-6E8A-4147-A177-3AD203B41FA5}">
                      <a16:colId xmlns:a16="http://schemas.microsoft.com/office/drawing/2014/main" val="20004"/>
                    </a:ext>
                  </a:extLst>
                </a:gridCol>
              </a:tblGrid>
              <a:tr h="1185947">
                <a:tc>
                  <a:txBody>
                    <a:bodyPr/>
                    <a:lstStyle/>
                    <a:p>
                      <a:pPr marL="0" marR="0" algn="ctr">
                        <a:spcBef>
                          <a:spcPts val="0"/>
                        </a:spcBef>
                        <a:spcAft>
                          <a:spcPts val="0"/>
                        </a:spcAft>
                      </a:pPr>
                      <a:r>
                        <a:rPr lang="en-US" sz="1300" dirty="0">
                          <a:effectLst/>
                        </a:rPr>
                        <a:t>International Red Cross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tc>
                <a:tc>
                  <a:txBody>
                    <a:bodyPr/>
                    <a:lstStyle/>
                    <a:p>
                      <a:pPr marL="0" marR="0">
                        <a:spcBef>
                          <a:spcPts val="0"/>
                        </a:spcBef>
                        <a:spcAft>
                          <a:spcPts val="0"/>
                        </a:spcAft>
                      </a:pPr>
                      <a:r>
                        <a:rPr lang="en-US" sz="1600" b="0" dirty="0">
                          <a:solidFill>
                            <a:schemeClr val="tx1"/>
                          </a:solidFill>
                          <a:effectLst/>
                        </a:rPr>
                        <a:t> </a:t>
                      </a:r>
                      <a:endParaRPr lang="en-US" sz="1200" b="0" dirty="0">
                        <a:solidFill>
                          <a:schemeClr val="tx1"/>
                        </a:solidFill>
                        <a:effectLst/>
                      </a:endParaRPr>
                    </a:p>
                    <a:p>
                      <a:pPr marL="0" marR="0">
                        <a:spcBef>
                          <a:spcPts val="0"/>
                        </a:spcBef>
                        <a:spcAft>
                          <a:spcPts val="0"/>
                        </a:spcAft>
                      </a:pPr>
                      <a:r>
                        <a:rPr lang="en-US" sz="1600" b="0" dirty="0">
                          <a:solidFill>
                            <a:schemeClr val="tx1"/>
                          </a:solidFill>
                          <a:effectLst/>
                        </a:rPr>
                        <a:t>1863</a:t>
                      </a:r>
                      <a:endParaRPr lang="en-US" sz="1200" b="0" dirty="0">
                        <a:solidFill>
                          <a:schemeClr val="tx1"/>
                        </a:solidFill>
                        <a:effectLst/>
                      </a:endParaRPr>
                    </a:p>
                    <a:p>
                      <a:pPr marL="0" marR="0">
                        <a:spcBef>
                          <a:spcPts val="0"/>
                        </a:spcBef>
                        <a:spcAft>
                          <a:spcPts val="0"/>
                        </a:spcAft>
                      </a:pPr>
                      <a:r>
                        <a:rPr lang="en-US" sz="1600" b="0" dirty="0">
                          <a:solidFill>
                            <a:schemeClr val="tx1"/>
                          </a:solidFill>
                          <a:effectLst/>
                        </a:rPr>
                        <a:t> </a:t>
                      </a:r>
                      <a:endParaRPr lang="en-US" sz="1200" b="0" dirty="0">
                        <a:solidFill>
                          <a:schemeClr val="tx1"/>
                        </a:solidFill>
                        <a:effectLst/>
                      </a:endParaRPr>
                    </a:p>
                    <a:p>
                      <a:pPr marL="0" marR="0">
                        <a:spcBef>
                          <a:spcPts val="0"/>
                        </a:spcBef>
                        <a:spcAft>
                          <a:spcPts val="0"/>
                        </a:spcAft>
                      </a:pPr>
                      <a:r>
                        <a:rPr lang="en-US" sz="1600" b="0" dirty="0">
                          <a:solidFill>
                            <a:schemeClr val="tx1"/>
                          </a:solidFill>
                          <a:effectLst/>
                        </a:rPr>
                        <a:t> </a:t>
                      </a:r>
                      <a:endParaRPr lang="en-US" sz="1200" b="0" dirty="0">
                        <a:solidFill>
                          <a:schemeClr val="tx1"/>
                        </a:solidFill>
                        <a:effectLst/>
                      </a:endParaRPr>
                    </a:p>
                    <a:p>
                      <a:pPr marL="0" marR="0">
                        <a:spcBef>
                          <a:spcPts val="0"/>
                        </a:spcBef>
                        <a:spcAft>
                          <a:spcPts val="0"/>
                        </a:spcAft>
                      </a:pPr>
                      <a:r>
                        <a:rPr lang="en-US" sz="1600" b="0" dirty="0">
                          <a:solidFill>
                            <a:schemeClr val="tx1"/>
                          </a:solidFill>
                          <a:effectLst/>
                        </a:rPr>
                        <a:t> </a:t>
                      </a:r>
                      <a:endParaRPr lang="en-US" sz="1200" b="0" dirty="0">
                        <a:solidFill>
                          <a:schemeClr val="tx1"/>
                        </a:solidFill>
                        <a:effectLst/>
                      </a:endParaRPr>
                    </a:p>
                    <a:p>
                      <a:pPr marL="0" marR="0">
                        <a:spcBef>
                          <a:spcPts val="0"/>
                        </a:spcBef>
                        <a:spcAft>
                          <a:spcPts val="0"/>
                        </a:spcAft>
                      </a:pPr>
                      <a:r>
                        <a:rPr lang="en-US" sz="1600" b="0" dirty="0">
                          <a:solidFill>
                            <a:schemeClr val="tx1"/>
                          </a:solidFill>
                          <a:effectLst/>
                        </a:rPr>
                        <a:t> </a:t>
                      </a:r>
                      <a:endParaRPr lang="en-US"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solidFill>
                      <a:schemeClr val="accent1">
                        <a:lumMod val="40000"/>
                        <a:lumOff val="60000"/>
                      </a:schemeClr>
                    </a:solidFill>
                  </a:tcPr>
                </a:tc>
                <a:tc>
                  <a:txBody>
                    <a:bodyPr/>
                    <a:lstStyle/>
                    <a:p>
                      <a:pPr marL="0" marR="0">
                        <a:spcBef>
                          <a:spcPts val="0"/>
                        </a:spcBef>
                        <a:spcAft>
                          <a:spcPts val="0"/>
                        </a:spcAft>
                      </a:pPr>
                      <a:r>
                        <a:rPr lang="en-US" sz="1600" b="0" dirty="0">
                          <a:solidFill>
                            <a:schemeClr val="tx1"/>
                          </a:solidFill>
                          <a:effectLst/>
                        </a:rPr>
                        <a:t>Geneva, </a:t>
                      </a:r>
                      <a:r>
                        <a:rPr lang="en-US" sz="1500" b="0" dirty="0">
                          <a:solidFill>
                            <a:schemeClr val="tx1"/>
                          </a:solidFill>
                          <a:effectLst/>
                        </a:rPr>
                        <a:t>Switzerland </a:t>
                      </a:r>
                      <a:endParaRPr lang="en-US" sz="15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solidFill>
                      <a:schemeClr val="accent1">
                        <a:lumMod val="40000"/>
                        <a:lumOff val="60000"/>
                      </a:schemeClr>
                    </a:solidFill>
                  </a:tcPr>
                </a:tc>
                <a:tc>
                  <a:txBody>
                    <a:bodyPr/>
                    <a:lstStyle/>
                    <a:p>
                      <a:pPr marL="0" marR="0">
                        <a:spcBef>
                          <a:spcPts val="0"/>
                        </a:spcBef>
                        <a:spcAft>
                          <a:spcPts val="0"/>
                        </a:spcAft>
                      </a:pPr>
                      <a:r>
                        <a:rPr lang="en-US" sz="1600" b="0" dirty="0">
                          <a:solidFill>
                            <a:srgbClr val="FF0000"/>
                          </a:solidFill>
                          <a:effectLst/>
                        </a:rPr>
                        <a:t>Works worldwide to provide humanitarian help for people affected by conflict and armed violence and to promote the laws that protect victims of war.</a:t>
                      </a:r>
                      <a:endParaRPr lang="en-US" sz="1200" b="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solidFill>
                      <a:schemeClr val="accent1">
                        <a:lumMod val="40000"/>
                        <a:lumOff val="60000"/>
                      </a:schemeClr>
                    </a:solidFill>
                  </a:tcPr>
                </a:tc>
                <a:tc>
                  <a:txBody>
                    <a:bodyPr/>
                    <a:lstStyle/>
                    <a:p>
                      <a:pPr marL="0" marR="0">
                        <a:spcBef>
                          <a:spcPts val="0"/>
                        </a:spcBef>
                        <a:spcAft>
                          <a:spcPts val="0"/>
                        </a:spcAft>
                      </a:pPr>
                      <a:r>
                        <a:rPr lang="en-US" sz="1600" b="0" dirty="0">
                          <a:solidFill>
                            <a:schemeClr val="tx1"/>
                          </a:solidFill>
                          <a:effectLst/>
                        </a:rPr>
                        <a:t>Employs some 12,000 individual citizens in 80 countries; it is financed mainly by voluntary donations from governments and from National Red Cross and Red Crescent societies.</a:t>
                      </a:r>
                      <a:endParaRPr lang="en-US" sz="1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4457" marR="54457" marT="0" marB="0">
                    <a:solidFill>
                      <a:schemeClr val="accent1">
                        <a:lumMod val="40000"/>
                        <a:lumOff val="6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16916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United Nations </a:t>
            </a:r>
          </a:p>
        </p:txBody>
      </p:sp>
      <p:pic>
        <p:nvPicPr>
          <p:cNvPr id="4" name="Picture 3" descr="United Nations emblem"/>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257799"/>
            <a:ext cx="2057400" cy="1600201"/>
          </a:xfrm>
          <a:prstGeom prst="rect">
            <a:avLst/>
          </a:prstGeom>
          <a:noFill/>
          <a:ln>
            <a:noFill/>
          </a:ln>
        </p:spPr>
      </p:pic>
      <p:sp>
        <p:nvSpPr>
          <p:cNvPr id="6" name="TextBox 5"/>
          <p:cNvSpPr txBox="1"/>
          <p:nvPr/>
        </p:nvSpPr>
        <p:spPr>
          <a:xfrm>
            <a:off x="609600" y="1941493"/>
            <a:ext cx="8001000" cy="523220"/>
          </a:xfrm>
          <a:prstGeom prst="rect">
            <a:avLst/>
          </a:prstGeom>
          <a:solidFill>
            <a:srgbClr val="FAEA1A"/>
          </a:solidFill>
        </p:spPr>
        <p:txBody>
          <a:bodyPr wrap="square" rtlCol="0">
            <a:spAutoFit/>
          </a:bodyPr>
          <a:lstStyle/>
          <a:p>
            <a:pPr algn="ctr"/>
            <a:r>
              <a:rPr lang="en-US" sz="2800" dirty="0">
                <a:solidFill>
                  <a:srgbClr val="0A89E0"/>
                </a:solidFill>
                <a:latin typeface="Cambria" panose="02040503050406030204" pitchFamily="18" charset="0"/>
              </a:rPr>
              <a:t>Intergovernmental Organization </a:t>
            </a:r>
          </a:p>
        </p:txBody>
      </p:sp>
      <p:graphicFrame>
        <p:nvGraphicFramePr>
          <p:cNvPr id="5" name="Table 4"/>
          <p:cNvGraphicFramePr>
            <a:graphicFrameLocks noGrp="1"/>
          </p:cNvGraphicFramePr>
          <p:nvPr>
            <p:extLst>
              <p:ext uri="{D42A27DB-BD31-4B8C-83A1-F6EECF244321}">
                <p14:modId xmlns:p14="http://schemas.microsoft.com/office/powerpoint/2010/main" val="282218234"/>
              </p:ext>
            </p:extLst>
          </p:nvPr>
        </p:nvGraphicFramePr>
        <p:xfrm>
          <a:off x="609600" y="2590800"/>
          <a:ext cx="8001001" cy="673915"/>
        </p:xfrm>
        <a:graphic>
          <a:graphicData uri="http://schemas.openxmlformats.org/drawingml/2006/table">
            <a:tbl>
              <a:tblPr firstRow="1" firstCol="1" bandRow="1">
                <a:tableStyleId>{5C22544A-7EE6-4342-B048-85BDC9FD1C3A}</a:tableStyleId>
              </a:tblPr>
              <a:tblGrid>
                <a:gridCol w="1111250">
                  <a:extLst>
                    <a:ext uri="{9D8B030D-6E8A-4147-A177-3AD203B41FA5}">
                      <a16:colId xmlns:a16="http://schemas.microsoft.com/office/drawing/2014/main" val="20000"/>
                    </a:ext>
                  </a:extLst>
                </a:gridCol>
                <a:gridCol w="721492">
                  <a:extLst>
                    <a:ext uri="{9D8B030D-6E8A-4147-A177-3AD203B41FA5}">
                      <a16:colId xmlns:a16="http://schemas.microsoft.com/office/drawing/2014/main" val="20001"/>
                    </a:ext>
                  </a:extLst>
                </a:gridCol>
                <a:gridCol w="1182414">
                  <a:extLst>
                    <a:ext uri="{9D8B030D-6E8A-4147-A177-3AD203B41FA5}">
                      <a16:colId xmlns:a16="http://schemas.microsoft.com/office/drawing/2014/main" val="20002"/>
                    </a:ext>
                  </a:extLst>
                </a:gridCol>
                <a:gridCol w="2512629">
                  <a:extLst>
                    <a:ext uri="{9D8B030D-6E8A-4147-A177-3AD203B41FA5}">
                      <a16:colId xmlns:a16="http://schemas.microsoft.com/office/drawing/2014/main" val="20003"/>
                    </a:ext>
                  </a:extLst>
                </a:gridCol>
                <a:gridCol w="2473216">
                  <a:extLst>
                    <a:ext uri="{9D8B030D-6E8A-4147-A177-3AD203B41FA5}">
                      <a16:colId xmlns:a16="http://schemas.microsoft.com/office/drawing/2014/main" val="20004"/>
                    </a:ext>
                  </a:extLst>
                </a:gridCol>
              </a:tblGrid>
              <a:tr h="673915">
                <a:tc>
                  <a:txBody>
                    <a:bodyPr/>
                    <a:lstStyle/>
                    <a:p>
                      <a:pPr marL="0" marR="0" algn="ctr">
                        <a:spcBef>
                          <a:spcPts val="0"/>
                        </a:spcBef>
                        <a:spcAft>
                          <a:spcPts val="0"/>
                        </a:spcAft>
                      </a:pPr>
                      <a:r>
                        <a:rPr lang="en-US" sz="1200" dirty="0">
                          <a:effectLst/>
                        </a:rPr>
                        <a:t> </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tc>
                <a:tc>
                  <a:txBody>
                    <a:bodyPr/>
                    <a:lstStyle/>
                    <a:p>
                      <a:pPr marL="0" marR="0">
                        <a:spcBef>
                          <a:spcPts val="0"/>
                        </a:spcBef>
                        <a:spcAft>
                          <a:spcPts val="0"/>
                        </a:spcAft>
                      </a:pPr>
                      <a:r>
                        <a:rPr lang="en-US" sz="1100">
                          <a:effectLst/>
                        </a:rPr>
                        <a:t>Year Founded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tc>
                <a:tc>
                  <a:txBody>
                    <a:bodyPr/>
                    <a:lstStyle/>
                    <a:p>
                      <a:pPr marL="0" marR="0">
                        <a:spcBef>
                          <a:spcPts val="0"/>
                        </a:spcBef>
                        <a:spcAft>
                          <a:spcPts val="0"/>
                        </a:spcAft>
                      </a:pPr>
                      <a:r>
                        <a:rPr lang="en-US" sz="1100">
                          <a:effectLst/>
                        </a:rPr>
                        <a:t>Headquarters Location </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tc>
                <a:tc>
                  <a:txBody>
                    <a:bodyPr/>
                    <a:lstStyle/>
                    <a:p>
                      <a:pPr marL="0" marR="0">
                        <a:spcBef>
                          <a:spcPts val="0"/>
                        </a:spcBef>
                        <a:spcAft>
                          <a:spcPts val="0"/>
                        </a:spcAft>
                      </a:pPr>
                      <a:r>
                        <a:rPr lang="en-US" sz="1100">
                          <a:effectLst/>
                        </a:rPr>
                        <a:t>Purpose of the Organization </a:t>
                      </a:r>
                      <a:endParaRPr lang="en-US" sz="900">
                        <a:effectLst/>
                      </a:endParaRPr>
                    </a:p>
                    <a:p>
                      <a:pPr marL="0" marR="0">
                        <a:spcBef>
                          <a:spcPts val="0"/>
                        </a:spcBef>
                        <a:spcAft>
                          <a:spcPts val="0"/>
                        </a:spcAft>
                      </a:pPr>
                      <a:r>
                        <a:rPr lang="en-US" sz="1100">
                          <a:effectLst/>
                        </a:rPr>
                        <a:t>Why is this organization important in the international community?</a:t>
                      </a:r>
                      <a:endParaRPr lang="en-US" sz="900">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tc>
                <a:tc>
                  <a:txBody>
                    <a:bodyPr/>
                    <a:lstStyle/>
                    <a:p>
                      <a:pPr marL="0" marR="0">
                        <a:spcBef>
                          <a:spcPts val="0"/>
                        </a:spcBef>
                        <a:spcAft>
                          <a:spcPts val="0"/>
                        </a:spcAft>
                      </a:pPr>
                      <a:r>
                        <a:rPr lang="en-US" sz="1100" dirty="0">
                          <a:effectLst/>
                        </a:rPr>
                        <a:t>How do governments or individual citizens participate in this organization?</a:t>
                      </a:r>
                      <a:endParaRPr lang="en-US" sz="9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245944316"/>
              </p:ext>
            </p:extLst>
          </p:nvPr>
        </p:nvGraphicFramePr>
        <p:xfrm>
          <a:off x="609600" y="3264715"/>
          <a:ext cx="8001001" cy="1993084"/>
        </p:xfrm>
        <a:graphic>
          <a:graphicData uri="http://schemas.openxmlformats.org/drawingml/2006/table">
            <a:tbl>
              <a:tblPr firstRow="1" firstCol="1" bandRow="1">
                <a:tableStyleId>{5C22544A-7EE6-4342-B048-85BDC9FD1C3A}</a:tableStyleId>
              </a:tblPr>
              <a:tblGrid>
                <a:gridCol w="1111250">
                  <a:extLst>
                    <a:ext uri="{9D8B030D-6E8A-4147-A177-3AD203B41FA5}">
                      <a16:colId xmlns:a16="http://schemas.microsoft.com/office/drawing/2014/main" val="20000"/>
                    </a:ext>
                  </a:extLst>
                </a:gridCol>
                <a:gridCol w="721492">
                  <a:extLst>
                    <a:ext uri="{9D8B030D-6E8A-4147-A177-3AD203B41FA5}">
                      <a16:colId xmlns:a16="http://schemas.microsoft.com/office/drawing/2014/main" val="20001"/>
                    </a:ext>
                  </a:extLst>
                </a:gridCol>
                <a:gridCol w="1182414">
                  <a:extLst>
                    <a:ext uri="{9D8B030D-6E8A-4147-A177-3AD203B41FA5}">
                      <a16:colId xmlns:a16="http://schemas.microsoft.com/office/drawing/2014/main" val="20002"/>
                    </a:ext>
                  </a:extLst>
                </a:gridCol>
                <a:gridCol w="2512629">
                  <a:extLst>
                    <a:ext uri="{9D8B030D-6E8A-4147-A177-3AD203B41FA5}">
                      <a16:colId xmlns:a16="http://schemas.microsoft.com/office/drawing/2014/main" val="20003"/>
                    </a:ext>
                  </a:extLst>
                </a:gridCol>
                <a:gridCol w="2473216">
                  <a:extLst>
                    <a:ext uri="{9D8B030D-6E8A-4147-A177-3AD203B41FA5}">
                      <a16:colId xmlns:a16="http://schemas.microsoft.com/office/drawing/2014/main" val="20004"/>
                    </a:ext>
                  </a:extLst>
                </a:gridCol>
              </a:tblGrid>
              <a:tr h="1993084">
                <a:tc>
                  <a:txBody>
                    <a:bodyPr/>
                    <a:lstStyle/>
                    <a:p>
                      <a:pPr marL="0" marR="0" algn="ctr">
                        <a:spcBef>
                          <a:spcPts val="0"/>
                        </a:spcBef>
                        <a:spcAft>
                          <a:spcPts val="0"/>
                        </a:spcAft>
                      </a:pPr>
                      <a:r>
                        <a:rPr lang="en-US" sz="1800" dirty="0">
                          <a:effectLst/>
                        </a:rPr>
                        <a:t>United Nations</a:t>
                      </a:r>
                      <a:endParaRPr lang="en-US" sz="1100" dirty="0">
                        <a:effectLst/>
                      </a:endParaRPr>
                    </a:p>
                    <a:p>
                      <a:pPr marL="0" marR="0" algn="ctr">
                        <a:spcBef>
                          <a:spcPts val="0"/>
                        </a:spcBef>
                        <a:spcAft>
                          <a:spcPts val="0"/>
                        </a:spcAft>
                      </a:pPr>
                      <a:r>
                        <a:rPr lang="en-US" sz="1800" dirty="0">
                          <a:effectLst/>
                        </a:rPr>
                        <a:t>(UN)</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tc>
                <a:tc>
                  <a:txBody>
                    <a:bodyPr/>
                    <a:lstStyle/>
                    <a:p>
                      <a:pPr marL="0" marR="0">
                        <a:spcBef>
                          <a:spcPts val="0"/>
                        </a:spcBef>
                        <a:spcAft>
                          <a:spcPts val="0"/>
                        </a:spcAft>
                      </a:pPr>
                      <a:r>
                        <a:rPr lang="en-US" sz="1600" b="0" dirty="0">
                          <a:solidFill>
                            <a:schemeClr val="tx1"/>
                          </a:solidFill>
                          <a:effectLst/>
                        </a:rPr>
                        <a:t> </a:t>
                      </a:r>
                      <a:endParaRPr lang="en-US" sz="1100" b="0" dirty="0">
                        <a:solidFill>
                          <a:schemeClr val="tx1"/>
                        </a:solidFill>
                        <a:effectLst/>
                      </a:endParaRPr>
                    </a:p>
                    <a:p>
                      <a:pPr marL="0" marR="0">
                        <a:spcBef>
                          <a:spcPts val="0"/>
                        </a:spcBef>
                        <a:spcAft>
                          <a:spcPts val="0"/>
                        </a:spcAft>
                      </a:pPr>
                      <a:r>
                        <a:rPr lang="en-US" sz="1600" b="0" dirty="0">
                          <a:solidFill>
                            <a:schemeClr val="tx1"/>
                          </a:solidFill>
                          <a:effectLst/>
                        </a:rPr>
                        <a:t> </a:t>
                      </a:r>
                      <a:endParaRPr lang="en-US" sz="1100" b="0" dirty="0">
                        <a:solidFill>
                          <a:schemeClr val="tx1"/>
                        </a:solidFill>
                        <a:effectLst/>
                      </a:endParaRPr>
                    </a:p>
                    <a:p>
                      <a:pPr marL="0" marR="0">
                        <a:spcBef>
                          <a:spcPts val="0"/>
                        </a:spcBef>
                        <a:spcAft>
                          <a:spcPts val="0"/>
                        </a:spcAft>
                      </a:pPr>
                      <a:r>
                        <a:rPr lang="en-US" sz="1600" b="0" dirty="0">
                          <a:solidFill>
                            <a:schemeClr val="tx1"/>
                          </a:solidFill>
                          <a:effectLst/>
                        </a:rPr>
                        <a:t> </a:t>
                      </a:r>
                      <a:endParaRPr lang="en-US" sz="1100" b="0" dirty="0">
                        <a:solidFill>
                          <a:schemeClr val="tx1"/>
                        </a:solidFill>
                        <a:effectLst/>
                      </a:endParaRPr>
                    </a:p>
                    <a:p>
                      <a:pPr marL="0" marR="0">
                        <a:spcBef>
                          <a:spcPts val="0"/>
                        </a:spcBef>
                        <a:spcAft>
                          <a:spcPts val="0"/>
                        </a:spcAft>
                      </a:pPr>
                      <a:r>
                        <a:rPr lang="en-US" sz="1600" b="0" dirty="0">
                          <a:solidFill>
                            <a:schemeClr val="tx1"/>
                          </a:solidFill>
                          <a:effectLst/>
                        </a:rPr>
                        <a:t> 1945</a:t>
                      </a:r>
                      <a:endParaRPr lang="en-US" sz="1100" b="0" dirty="0">
                        <a:solidFill>
                          <a:schemeClr val="tx1"/>
                        </a:solidFill>
                        <a:effectLst/>
                      </a:endParaRPr>
                    </a:p>
                    <a:p>
                      <a:pPr marL="0" marR="0">
                        <a:spcBef>
                          <a:spcPts val="0"/>
                        </a:spcBef>
                        <a:spcAft>
                          <a:spcPts val="0"/>
                        </a:spcAft>
                      </a:pPr>
                      <a:r>
                        <a:rPr lang="en-US" sz="1600" b="0" dirty="0">
                          <a:solidFill>
                            <a:schemeClr val="tx1"/>
                          </a:solidFill>
                          <a:effectLst/>
                        </a:rPr>
                        <a:t> </a:t>
                      </a:r>
                      <a:endParaRPr lang="en-US" sz="1100" b="0" dirty="0">
                        <a:solidFill>
                          <a:schemeClr val="tx1"/>
                        </a:solidFill>
                        <a:effectLst/>
                      </a:endParaRPr>
                    </a:p>
                    <a:p>
                      <a:pPr marL="0" marR="0">
                        <a:spcBef>
                          <a:spcPts val="0"/>
                        </a:spcBef>
                        <a:spcAft>
                          <a:spcPts val="0"/>
                        </a:spcAft>
                      </a:pPr>
                      <a:r>
                        <a:rPr lang="en-US" sz="1600" b="0" dirty="0">
                          <a:solidFill>
                            <a:schemeClr val="tx1"/>
                          </a:solidFill>
                          <a:effectLst/>
                        </a:rPr>
                        <a:t> </a:t>
                      </a:r>
                      <a:endParaRPr lang="en-US"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solidFill>
                      <a:schemeClr val="accent1">
                        <a:lumMod val="40000"/>
                        <a:lumOff val="60000"/>
                      </a:schemeClr>
                    </a:solidFill>
                  </a:tcPr>
                </a:tc>
                <a:tc>
                  <a:txBody>
                    <a:bodyPr/>
                    <a:lstStyle/>
                    <a:p>
                      <a:pPr marL="0" marR="0">
                        <a:spcBef>
                          <a:spcPts val="0"/>
                        </a:spcBef>
                        <a:spcAft>
                          <a:spcPts val="0"/>
                        </a:spcAft>
                      </a:pPr>
                      <a:r>
                        <a:rPr lang="en-US" sz="1600" b="0" dirty="0">
                          <a:solidFill>
                            <a:schemeClr val="tx1"/>
                          </a:solidFill>
                          <a:effectLst/>
                        </a:rPr>
                        <a:t>New York City, USA </a:t>
                      </a:r>
                      <a:endParaRPr lang="en-US" sz="1100" b="0" dirty="0">
                        <a:solidFill>
                          <a:schemeClr val="tx1"/>
                        </a:solidFill>
                        <a:effectLst/>
                      </a:endParaRPr>
                    </a:p>
                    <a:p>
                      <a:pPr marL="0" marR="0">
                        <a:spcBef>
                          <a:spcPts val="0"/>
                        </a:spcBef>
                        <a:spcAft>
                          <a:spcPts val="0"/>
                        </a:spcAft>
                      </a:pPr>
                      <a:r>
                        <a:rPr lang="en-US" sz="1600" b="0" dirty="0">
                          <a:solidFill>
                            <a:schemeClr val="tx1"/>
                          </a:solidFill>
                          <a:effectLst/>
                        </a:rPr>
                        <a:t> </a:t>
                      </a:r>
                      <a:endParaRPr lang="en-US" sz="1100" b="0" dirty="0">
                        <a:solidFill>
                          <a:schemeClr val="tx1"/>
                        </a:solidFill>
                        <a:effectLst/>
                      </a:endParaRPr>
                    </a:p>
                    <a:p>
                      <a:pPr marL="0" marR="0">
                        <a:spcBef>
                          <a:spcPts val="0"/>
                        </a:spcBef>
                        <a:spcAft>
                          <a:spcPts val="0"/>
                        </a:spcAft>
                      </a:pPr>
                      <a:r>
                        <a:rPr lang="en-US" sz="1600" b="0" dirty="0">
                          <a:solidFill>
                            <a:schemeClr val="tx1"/>
                          </a:solidFill>
                          <a:effectLst/>
                        </a:rPr>
                        <a:t>193 member states </a:t>
                      </a:r>
                      <a:endParaRPr lang="en-US"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solidFill>
                      <a:schemeClr val="accent1">
                        <a:lumMod val="40000"/>
                        <a:lumOff val="60000"/>
                      </a:schemeClr>
                    </a:solidFill>
                  </a:tcPr>
                </a:tc>
                <a:tc>
                  <a:txBody>
                    <a:bodyPr/>
                    <a:lstStyle/>
                    <a:p>
                      <a:pPr marL="0" marR="0">
                        <a:spcBef>
                          <a:spcPts val="0"/>
                        </a:spcBef>
                        <a:spcAft>
                          <a:spcPts val="0"/>
                        </a:spcAft>
                      </a:pPr>
                      <a:r>
                        <a:rPr lang="en-US" sz="1100" b="0" dirty="0">
                          <a:solidFill>
                            <a:srgbClr val="FF0000"/>
                          </a:solidFill>
                          <a:effectLst/>
                        </a:rPr>
                        <a:t>The purpose of the UN is to keep peace throughout the world; to develop friendly relations among nations;</a:t>
                      </a:r>
                    </a:p>
                    <a:p>
                      <a:pPr marL="0" marR="0">
                        <a:spcBef>
                          <a:spcPts val="0"/>
                        </a:spcBef>
                        <a:spcAft>
                          <a:spcPts val="0"/>
                        </a:spcAft>
                      </a:pPr>
                      <a:r>
                        <a:rPr lang="en-US" sz="1100" b="0" dirty="0">
                          <a:solidFill>
                            <a:srgbClr val="FF0000"/>
                          </a:solidFill>
                          <a:effectLst/>
                        </a:rPr>
                        <a:t>to help nations work together to improve the lives of poor people, to conquer hunger, disease and illiteracy, and to encourage respect for each other’s rights and freedoms;</a:t>
                      </a:r>
                    </a:p>
                    <a:p>
                      <a:pPr marL="0" marR="0">
                        <a:spcBef>
                          <a:spcPts val="0"/>
                        </a:spcBef>
                        <a:spcAft>
                          <a:spcPts val="0"/>
                        </a:spcAft>
                      </a:pPr>
                      <a:r>
                        <a:rPr lang="en-US" sz="1100" b="0" dirty="0">
                          <a:solidFill>
                            <a:srgbClr val="FF0000"/>
                          </a:solidFill>
                          <a:effectLst/>
                        </a:rPr>
                        <a:t>to be a center for harmonizing the actions of nations to achieve these goals.</a:t>
                      </a:r>
                      <a:endParaRPr lang="en-US" sz="1100" b="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solidFill>
                      <a:schemeClr val="accent1">
                        <a:lumMod val="40000"/>
                        <a:lumOff val="60000"/>
                      </a:schemeClr>
                    </a:solidFill>
                  </a:tcPr>
                </a:tc>
                <a:tc>
                  <a:txBody>
                    <a:bodyPr/>
                    <a:lstStyle/>
                    <a:p>
                      <a:pPr marL="0" marR="0">
                        <a:spcBef>
                          <a:spcPts val="0"/>
                        </a:spcBef>
                        <a:spcAft>
                          <a:spcPts val="0"/>
                        </a:spcAft>
                      </a:pPr>
                      <a:r>
                        <a:rPr lang="en-US" sz="1100" b="0" dirty="0">
                          <a:solidFill>
                            <a:schemeClr val="tx1"/>
                          </a:solidFill>
                          <a:effectLst/>
                        </a:rPr>
                        <a:t>Provides a forum for its 193 Member States (countries) to express their views and discuss issues spanning a broad range of topics including sustainable development, environment and refugees protection, disaster relief, counter terrorism, human rights, gender equality, governance, economic and social development, clearing landmines, expanding food production</a:t>
                      </a:r>
                      <a:endParaRPr lang="en-US"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211" marR="52211" marT="0" marB="0">
                    <a:solidFill>
                      <a:schemeClr val="accent1">
                        <a:lumMod val="40000"/>
                        <a:lumOff val="6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738708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rriculum Whe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Curriculum Wheel</Template>
  <TotalTime>956</TotalTime>
  <Words>1326</Words>
  <Application>Microsoft Office PowerPoint</Application>
  <PresentationFormat>On-screen Show (4:3)</PresentationFormat>
  <Paragraphs>207</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Bernard MT Condensed</vt:lpstr>
      <vt:lpstr>Calibri</vt:lpstr>
      <vt:lpstr>Cambria</vt:lpstr>
      <vt:lpstr>Comic Sans MS</vt:lpstr>
      <vt:lpstr>Times New Roman</vt:lpstr>
      <vt:lpstr>Curriculum Wheel</vt:lpstr>
      <vt:lpstr>International Organization Summit</vt:lpstr>
      <vt:lpstr>How would you define it? </vt:lpstr>
      <vt:lpstr>International Organizations </vt:lpstr>
      <vt:lpstr>International Organization Summit </vt:lpstr>
      <vt:lpstr>NAFTA  North Atlantic Free Trade Agreement</vt:lpstr>
      <vt:lpstr>NATO North Atlantic Treaty Organization</vt:lpstr>
      <vt:lpstr>PowerPoint Presentation</vt:lpstr>
      <vt:lpstr>International Committee of the Red Cross </vt:lpstr>
      <vt:lpstr>United Nations </vt:lpstr>
      <vt:lpstr>PowerPoint Presentation</vt:lpstr>
      <vt:lpstr>UNICEF United Nations Children’s Emergency Fund</vt:lpstr>
      <vt:lpstr>PowerPoint Presentation</vt:lpstr>
      <vt:lpstr>World Court </vt:lpstr>
      <vt:lpstr>World Trade Organization </vt:lpstr>
      <vt:lpstr>Check for Understanding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Crowe Watson</dc:creator>
  <cp:lastModifiedBy>Lawrence, Nicholas R.</cp:lastModifiedBy>
  <cp:revision>45</cp:revision>
  <dcterms:created xsi:type="dcterms:W3CDTF">2015-08-19T15:25:43Z</dcterms:created>
  <dcterms:modified xsi:type="dcterms:W3CDTF">2018-03-15T13:05:34Z</dcterms:modified>
</cp:coreProperties>
</file>