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58" r:id="rId4"/>
    <p:sldId id="269" r:id="rId5"/>
    <p:sldId id="270" r:id="rId6"/>
    <p:sldId id="271" r:id="rId7"/>
    <p:sldId id="272" r:id="rId8"/>
    <p:sldId id="273" r:id="rId9"/>
    <p:sldId id="274" r:id="rId10"/>
    <p:sldId id="266" r:id="rId11"/>
    <p:sldId id="267" r:id="rId12"/>
    <p:sldId id="264" r:id="rId13"/>
    <p:sldId id="260" r:id="rId14"/>
    <p:sldId id="261" r:id="rId15"/>
    <p:sldId id="265" r:id="rId16"/>
    <p:sldId id="263" r:id="rId17"/>
    <p:sldId id="262" r:id="rId18"/>
    <p:sldId id="268" r:id="rId19"/>
    <p:sldId id="257"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9E0"/>
    <a:srgbClr val="FAEA1A"/>
    <a:srgbClr val="F8F83E"/>
    <a:srgbClr val="F8E2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7" autoAdjust="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DFF7E74F-92EE-4AC5-88A7-7C44C2D4EE2E}" type="datetimeFigureOut">
              <a:rPr lang="en-US" smtClean="0"/>
              <a:t>3/16/2018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A7A0B78-790C-4F0F-9BB5-59D8C7E5BA62}" type="slidenum">
              <a:rPr lang="en-US" smtClean="0"/>
              <a:t>‹#›</a:t>
            </a:fld>
            <a:endParaRPr lang="en-US"/>
          </a:p>
        </p:txBody>
      </p:sp>
    </p:spTree>
    <p:extLst>
      <p:ext uri="{BB962C8B-B14F-4D97-AF65-F5344CB8AC3E}">
        <p14:creationId xmlns:p14="http://schemas.microsoft.com/office/powerpoint/2010/main" val="301571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08790D0-0F7A-4B95-AE87-BDFD7A77E2CA}" type="datetimeFigureOut">
              <a:rPr lang="en-US" smtClean="0"/>
              <a:pPr/>
              <a:t>3/16/2018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B4288B2-58C3-444F-8E0A-7F3EF4949EC2}" type="slidenum">
              <a:rPr lang="en-US" smtClean="0"/>
              <a:pPr/>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will identify specific examples of international conflicts in</a:t>
            </a:r>
          </a:p>
          <a:p>
            <a:r>
              <a:rPr lang="en-US" sz="1200" b="0" i="0" u="none" strike="noStrike" kern="1200" baseline="0" dirty="0">
                <a:solidFill>
                  <a:schemeClr val="tx1"/>
                </a:solidFill>
                <a:latin typeface="+mn-lt"/>
                <a:ea typeface="+mn-ea"/>
                <a:cs typeface="+mn-cs"/>
              </a:rPr>
              <a:t>which the United States has been involved.</a:t>
            </a:r>
          </a:p>
          <a:p>
            <a:r>
              <a:rPr lang="en-US" sz="1200" b="0" i="0" u="none" strike="noStrike" kern="1200" baseline="0" dirty="0">
                <a:solidFill>
                  <a:schemeClr val="tx1"/>
                </a:solidFill>
                <a:latin typeface="+mn-lt"/>
                <a:ea typeface="+mn-ea"/>
                <a:cs typeface="+mn-cs"/>
              </a:rPr>
              <a:t>Students will identify the reasons for the United States becoming</a:t>
            </a:r>
          </a:p>
          <a:p>
            <a:r>
              <a:rPr lang="en-US" sz="1200" b="0" i="0" u="none" strike="noStrike" kern="1200" baseline="0" dirty="0">
                <a:solidFill>
                  <a:schemeClr val="tx1"/>
                </a:solidFill>
                <a:latin typeface="+mn-lt"/>
                <a:ea typeface="+mn-ea"/>
                <a:cs typeface="+mn-cs"/>
              </a:rPr>
              <a:t>involved in past international conflicts.</a:t>
            </a:r>
          </a:p>
          <a:p>
            <a:r>
              <a:rPr lang="en-US" sz="1200" b="0" i="0" u="none" strike="noStrike" kern="1200" baseline="0" dirty="0">
                <a:solidFill>
                  <a:schemeClr val="tx1"/>
                </a:solidFill>
                <a:latin typeface="+mn-lt"/>
                <a:ea typeface="+mn-ea"/>
                <a:cs typeface="+mn-cs"/>
              </a:rPr>
              <a:t>Students will analyze primary source documents pertaining to</a:t>
            </a:r>
          </a:p>
          <a:p>
            <a:r>
              <a:rPr lang="en-US" sz="1200" b="0" i="0" u="none" strike="noStrike" kern="1200" baseline="0" dirty="0">
                <a:solidFill>
                  <a:schemeClr val="tx1"/>
                </a:solidFill>
                <a:latin typeface="+mn-lt"/>
                <a:ea typeface="+mn-ea"/>
                <a:cs typeface="+mn-cs"/>
              </a:rPr>
              <a:t>international incidents to determine the course of action taken by the</a:t>
            </a:r>
          </a:p>
          <a:p>
            <a:r>
              <a:rPr lang="en-US" sz="1200" b="0" i="0" u="none" strike="noStrike" kern="1200" baseline="0" dirty="0">
                <a:solidFill>
                  <a:schemeClr val="tx1"/>
                </a:solidFill>
                <a:latin typeface="+mn-lt"/>
                <a:ea typeface="+mn-ea"/>
                <a:cs typeface="+mn-cs"/>
              </a:rPr>
              <a:t>United States.</a:t>
            </a:r>
          </a:p>
          <a:p>
            <a:r>
              <a:rPr lang="en-US" sz="1200" b="0" i="0" u="none" strike="noStrike" kern="1200" baseline="0" dirty="0">
                <a:solidFill>
                  <a:schemeClr val="tx1"/>
                </a:solidFill>
                <a:latin typeface="+mn-lt"/>
                <a:ea typeface="+mn-ea"/>
                <a:cs typeface="+mn-cs"/>
              </a:rPr>
              <a:t>Students will identify the different methods used by the United States</a:t>
            </a:r>
          </a:p>
          <a:p>
            <a:r>
              <a:rPr lang="en-US" sz="1200" b="0" i="0" u="none" strike="noStrike" kern="1200" baseline="0" dirty="0">
                <a:solidFill>
                  <a:schemeClr val="tx1"/>
                </a:solidFill>
                <a:latin typeface="+mn-lt"/>
                <a:ea typeface="+mn-ea"/>
                <a:cs typeface="+mn-cs"/>
              </a:rPr>
              <a:t>to deal with international conflicts.</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a:t>
            </a:fld>
            <a:endParaRPr lang="en-US"/>
          </a:p>
        </p:txBody>
      </p:sp>
    </p:spTree>
    <p:extLst>
      <p:ext uri="{BB962C8B-B14F-4D97-AF65-F5344CB8AC3E}">
        <p14:creationId xmlns:p14="http://schemas.microsoft.com/office/powerpoint/2010/main" val="97992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tell students that the Second</a:t>
            </a:r>
            <a:r>
              <a:rPr lang="en-US" baseline="0" dirty="0"/>
              <a:t> Gulf War is also referred to as the “War on Terror” where the U.S. and other countries throughout the world are working to eliminate terrorism (use of violence or threats against a group/nation/state/government; usually with a political aim/goal) internationally. </a:t>
            </a:r>
          </a:p>
          <a:p>
            <a:endParaRPr lang="en-US" baseline="0" dirty="0"/>
          </a:p>
          <a:p>
            <a:r>
              <a:rPr lang="en-US" dirty="0"/>
              <a:t>http://www.merriam-webster.com/dictionary/terrorism</a:t>
            </a:r>
          </a:p>
        </p:txBody>
      </p:sp>
      <p:sp>
        <p:nvSpPr>
          <p:cNvPr id="4" name="Slide Number Placeholder 3"/>
          <p:cNvSpPr>
            <a:spLocks noGrp="1"/>
          </p:cNvSpPr>
          <p:nvPr>
            <p:ph type="sldNum" sz="quarter" idx="10"/>
          </p:nvPr>
        </p:nvSpPr>
        <p:spPr/>
        <p:txBody>
          <a:bodyPr/>
          <a:lstStyle/>
          <a:p>
            <a:fld id="{FB4288B2-58C3-444F-8E0A-7F3EF4949EC2}" type="slidenum">
              <a:rPr lang="en-US" smtClean="0"/>
              <a:pPr/>
              <a:t>18</a:t>
            </a:fld>
            <a:endParaRPr lang="en-US"/>
          </a:p>
        </p:txBody>
      </p:sp>
    </p:spTree>
    <p:extLst>
      <p:ext uri="{BB962C8B-B14F-4D97-AF65-F5344CB8AC3E}">
        <p14:creationId xmlns:p14="http://schemas.microsoft.com/office/powerpoint/2010/main" val="381281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http://www.state.gov/r/pa/ei/rls/dos/107330.htm</a:t>
            </a:r>
          </a:p>
          <a:p>
            <a:r>
              <a:rPr lang="en-US" dirty="0"/>
              <a:t>http://diplomacy.state.gov/discoverdiplomacy/diplomacy101/issues/170609.htm</a:t>
            </a:r>
          </a:p>
          <a:p>
            <a:endParaRPr lang="en-US" dirty="0"/>
          </a:p>
          <a:p>
            <a:r>
              <a:rPr lang="en-US" dirty="0"/>
              <a:t>Discuss each goal/objective with the students.</a:t>
            </a:r>
            <a:r>
              <a:rPr lang="en-US" baseline="0" dirty="0"/>
              <a:t> </a:t>
            </a:r>
          </a:p>
          <a:p>
            <a:r>
              <a:rPr lang="en-US" baseline="0" dirty="0"/>
              <a:t>For example, what do you think the U.S. and American citizens needs protection from?</a:t>
            </a:r>
          </a:p>
          <a:p>
            <a:r>
              <a:rPr lang="en-US" baseline="0" dirty="0"/>
              <a:t>Answers that could follow: </a:t>
            </a:r>
            <a:r>
              <a:rPr lang="en-US" dirty="0"/>
              <a:t>from the threats of terrorism, weapons of mass destruction, infectious diseases, drug trafficking, crime, and environmental degradation</a:t>
            </a:r>
          </a:p>
          <a:p>
            <a:endParaRPr lang="en-US" dirty="0"/>
          </a:p>
          <a:p>
            <a:r>
              <a:rPr lang="en-US" dirty="0"/>
              <a:t>How can we advance democracy?</a:t>
            </a:r>
          </a:p>
          <a:p>
            <a:r>
              <a:rPr lang="en-US" dirty="0"/>
              <a:t>Answers that could follow:  by assisting newly formed democracies and denouncing regimes that deny their citizens the right to choose their leaders in free, fair, and transparent elections.</a:t>
            </a:r>
          </a:p>
          <a:p>
            <a:endParaRPr lang="en-US" dirty="0"/>
          </a:p>
          <a:p>
            <a:r>
              <a:rPr lang="en-US" dirty="0"/>
              <a:t>How do we defend human rights? by holding governments accountable to their obligations under human rights standards and agreements; fostering greater respect for human rights; promoting the rule of law, seeking accountability, and changing cultures of impunity; and assisting efforts to reform and strengthen the UN Commission on Human Rights.</a:t>
            </a:r>
          </a:p>
          <a:p>
            <a:endParaRPr lang="en-US" dirty="0"/>
          </a:p>
          <a:p>
            <a:r>
              <a:rPr lang="en-US" dirty="0"/>
              <a:t>How can we encourage economic growth and prosperity?</a:t>
            </a:r>
          </a:p>
          <a:p>
            <a:r>
              <a:rPr lang="en-US" dirty="0"/>
              <a:t>by supporting economic development through increased investment and exports and democratization and by reducing poverty and fighting disease</a:t>
            </a:r>
          </a:p>
          <a:p>
            <a:endParaRPr lang="en-US" dirty="0"/>
          </a:p>
          <a:p>
            <a:r>
              <a:rPr lang="en-US" dirty="0"/>
              <a:t>How can we promote understanding of American values and policies?</a:t>
            </a:r>
          </a:p>
          <a:p>
            <a:r>
              <a:rPr lang="en-US" dirty="0"/>
              <a:t>by engaging international audiences through official events and public programs at embassies around the world and by people-to-people exchange programs in a broad array of fields, including the arts, culture, education, sports, and science</a:t>
            </a:r>
          </a:p>
          <a:p>
            <a:endParaRPr lang="en-US" dirty="0"/>
          </a:p>
        </p:txBody>
      </p:sp>
      <p:sp>
        <p:nvSpPr>
          <p:cNvPr id="4" name="Slide Number Placeholder 3"/>
          <p:cNvSpPr>
            <a:spLocks noGrp="1"/>
          </p:cNvSpPr>
          <p:nvPr>
            <p:ph type="sldNum" sz="quarter" idx="10"/>
          </p:nvPr>
        </p:nvSpPr>
        <p:spPr/>
        <p:txBody>
          <a:bodyPr/>
          <a:lstStyle/>
          <a:p>
            <a:fld id="{E03B1E5D-1446-4001-9FBE-C35F14A6FD2E}" type="slidenum">
              <a:rPr lang="en-US" smtClean="0"/>
              <a:pPr/>
              <a:t>2</a:t>
            </a:fld>
            <a:endParaRPr lang="en-US" dirty="0"/>
          </a:p>
        </p:txBody>
      </p:sp>
    </p:spTree>
    <p:extLst>
      <p:ext uri="{BB962C8B-B14F-4D97-AF65-F5344CB8AC3E}">
        <p14:creationId xmlns:p14="http://schemas.microsoft.com/office/powerpoint/2010/main" val="281289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to students that in most situations,</a:t>
            </a:r>
            <a:r>
              <a:rPr lang="en-US" baseline="0" dirty="0"/>
              <a:t> countries that have some kind of incident/conflict typically work to remedy those issues through diplomatic talks, various peacekeeping efforts, with progression to the banning of trade/sanctions and then military action like blockades, movement of troops, and military operations.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3</a:t>
            </a:fld>
            <a:endParaRPr lang="en-US"/>
          </a:p>
        </p:txBody>
      </p:sp>
    </p:spTree>
    <p:extLst>
      <p:ext uri="{BB962C8B-B14F-4D97-AF65-F5344CB8AC3E}">
        <p14:creationId xmlns:p14="http://schemas.microsoft.com/office/powerpoint/2010/main" val="249384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think of contemporary</a:t>
            </a:r>
            <a:r>
              <a:rPr lang="en-US" baseline="0" dirty="0"/>
              <a:t> examples of humanitarian aid. Some examples include: sending assistance to help in foreign countries following a natural disaster (Haiti, India, Western Africa, etc.), providing assistance to people during times of political crisis (Syrian refugees), and providing support for countries with disease and famine.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6</a:t>
            </a:fld>
            <a:endParaRPr lang="en-US"/>
          </a:p>
        </p:txBody>
      </p:sp>
    </p:spTree>
    <p:extLst>
      <p:ext uri="{BB962C8B-B14F-4D97-AF65-F5344CB8AC3E}">
        <p14:creationId xmlns:p14="http://schemas.microsoft.com/office/powerpoint/2010/main" val="374043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http://www.merriam-webster.com/dictionary/sanction</a:t>
            </a:r>
          </a:p>
          <a:p>
            <a:endParaRPr lang="en-US" dirty="0"/>
          </a:p>
          <a:p>
            <a:r>
              <a:rPr lang="en-US" dirty="0"/>
              <a:t>http://www.dictionary.com/browse/embargo</a:t>
            </a:r>
          </a:p>
          <a:p>
            <a:endParaRPr lang="en-US" dirty="0"/>
          </a:p>
          <a:p>
            <a:r>
              <a:rPr lang="en-US" dirty="0"/>
              <a:t>https://www.google.com/search?q=embargo+definition&amp;rlz=1C1CHWA_enUS587US587&amp;oq=embargo&amp;aqs=chrome.1.69i59l2j0l4.2923j0j4&amp;sourceid=chrome&amp;ie=UTF-8</a:t>
            </a:r>
          </a:p>
        </p:txBody>
      </p:sp>
      <p:sp>
        <p:nvSpPr>
          <p:cNvPr id="4" name="Slide Number Placeholder 3"/>
          <p:cNvSpPr>
            <a:spLocks noGrp="1"/>
          </p:cNvSpPr>
          <p:nvPr>
            <p:ph type="sldNum" sz="quarter" idx="10"/>
          </p:nvPr>
        </p:nvSpPr>
        <p:spPr/>
        <p:txBody>
          <a:bodyPr/>
          <a:lstStyle/>
          <a:p>
            <a:fld id="{FB4288B2-58C3-444F-8E0A-7F3EF4949EC2}" type="slidenum">
              <a:rPr lang="en-US" smtClean="0"/>
              <a:pPr/>
              <a:t>7</a:t>
            </a:fld>
            <a:endParaRPr lang="en-US"/>
          </a:p>
        </p:txBody>
      </p:sp>
    </p:spTree>
    <p:extLst>
      <p:ext uri="{BB962C8B-B14F-4D97-AF65-F5344CB8AC3E}">
        <p14:creationId xmlns:p14="http://schemas.microsoft.com/office/powerpoint/2010/main" val="225364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http://www.merriam-webster.com/dictionary/blockade</a:t>
            </a:r>
          </a:p>
        </p:txBody>
      </p:sp>
      <p:sp>
        <p:nvSpPr>
          <p:cNvPr id="4" name="Slide Number Placeholder 3"/>
          <p:cNvSpPr>
            <a:spLocks noGrp="1"/>
          </p:cNvSpPr>
          <p:nvPr>
            <p:ph type="sldNum" sz="quarter" idx="10"/>
          </p:nvPr>
        </p:nvSpPr>
        <p:spPr/>
        <p:txBody>
          <a:bodyPr/>
          <a:lstStyle/>
          <a:p>
            <a:fld id="{FB4288B2-58C3-444F-8E0A-7F3EF4949EC2}" type="slidenum">
              <a:rPr lang="en-US" smtClean="0"/>
              <a:pPr/>
              <a:t>8</a:t>
            </a:fld>
            <a:endParaRPr lang="en-US"/>
          </a:p>
        </p:txBody>
      </p:sp>
    </p:spTree>
    <p:extLst>
      <p:ext uri="{BB962C8B-B14F-4D97-AF65-F5344CB8AC3E}">
        <p14:creationId xmlns:p14="http://schemas.microsoft.com/office/powerpoint/2010/main" val="325732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Franklin</a:t>
            </a:r>
            <a:r>
              <a:rPr lang="en-US" baseline="0" dirty="0"/>
              <a:t> D. Roosevelt</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11</a:t>
            </a:fld>
            <a:endParaRPr lang="en-US"/>
          </a:p>
        </p:txBody>
      </p:sp>
    </p:spTree>
    <p:extLst>
      <p:ext uri="{BB962C8B-B14F-4D97-AF65-F5344CB8AC3E}">
        <p14:creationId xmlns:p14="http://schemas.microsoft.com/office/powerpoint/2010/main" val="133390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United States Congress never officially declared war, however the level of military operations has resulted in it being referred to as a war. </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15</a:t>
            </a:fld>
            <a:endParaRPr lang="en-US"/>
          </a:p>
        </p:txBody>
      </p:sp>
    </p:spTree>
    <p:extLst>
      <p:ext uri="{BB962C8B-B14F-4D97-AF65-F5344CB8AC3E}">
        <p14:creationId xmlns:p14="http://schemas.microsoft.com/office/powerpoint/2010/main" val="155726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George H.W.</a:t>
            </a:r>
            <a:r>
              <a:rPr lang="en-US" baseline="0" dirty="0"/>
              <a:t> Bush</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17</a:t>
            </a:fld>
            <a:endParaRPr lang="en-US"/>
          </a:p>
        </p:txBody>
      </p:sp>
    </p:spTree>
    <p:extLst>
      <p:ext uri="{BB962C8B-B14F-4D97-AF65-F5344CB8AC3E}">
        <p14:creationId xmlns:p14="http://schemas.microsoft.com/office/powerpoint/2010/main" val="108726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16" name="Group 15"/>
          <p:cNvGrpSpPr/>
          <p:nvPr/>
        </p:nvGrpSpPr>
        <p:grpSpPr>
          <a:xfrm>
            <a:off x="0" y="-2372"/>
            <a:ext cx="9144000" cy="6867027"/>
            <a:chOff x="0" y="-2373"/>
            <a:chExt cx="12192000" cy="6867027"/>
          </a:xfrm>
        </p:grpSpPr>
        <p:sp>
          <p:nvSpPr>
            <p:cNvPr id="8" name="Rectangle 7"/>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443218" y="1830324"/>
            <a:ext cx="990599" cy="228599"/>
          </a:xfrm>
        </p:spPr>
        <p:txBody>
          <a:bodyPr anchor="t"/>
          <a:lstStyle>
            <a:lvl1pPr algn="l">
              <a:defRPr b="0" i="0">
                <a:solidFill>
                  <a:schemeClr val="bg1"/>
                </a:solidFill>
              </a:defRPr>
            </a:lvl1pPr>
          </a:lstStyle>
          <a:p>
            <a:fld id="{7ED118AA-D949-481A-AC2F-E676406603A1}" type="datetimeFigureOut">
              <a:rPr lang="en-US" smtClean="0"/>
              <a:pPr/>
              <a:t>3/16/2018</a:t>
            </a:fld>
            <a:endParaRPr lang="en-US"/>
          </a:p>
        </p:txBody>
      </p:sp>
      <p:sp>
        <p:nvSpPr>
          <p:cNvPr id="5" name="Footer Placeholder 4"/>
          <p:cNvSpPr>
            <a:spLocks noGrp="1"/>
          </p:cNvSpPr>
          <p:nvPr>
            <p:ph type="ftr" sz="quarter" idx="11"/>
          </p:nvPr>
        </p:nvSpPr>
        <p:spPr>
          <a:xfrm rot="5400000">
            <a:off x="6237220" y="3264921"/>
            <a:ext cx="3859795" cy="228601"/>
          </a:xfrm>
        </p:spPr>
        <p:txBody>
          <a:bodyPr/>
          <a:lstStyle>
            <a:lvl1pPr>
              <a:defRPr b="0" i="0">
                <a:solidFill>
                  <a:schemeClr val="bg1"/>
                </a:solidFill>
              </a:defRPr>
            </a:lvl1pPr>
          </a:lstStyle>
          <a:p>
            <a:endParaRPr lang="en-US"/>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atin typeface="+mj-lt"/>
              </a:defRPr>
            </a:lvl1pPr>
          </a:lstStyle>
          <a:p>
            <a:fld id="{AE9F4BBF-B3A6-481B-9F14-B478D1AC0BC3}" type="slidenum">
              <a:rPr lang="en-US" smtClean="0"/>
              <a:pPr/>
              <a:t>‹#›</a:t>
            </a:fld>
            <a:endParaRPr lang="en-US"/>
          </a:p>
        </p:txBody>
      </p:sp>
    </p:spTree>
    <p:extLst>
      <p:ext uri="{BB962C8B-B14F-4D97-AF65-F5344CB8AC3E}">
        <p14:creationId xmlns:p14="http://schemas.microsoft.com/office/powerpoint/2010/main" val="421061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19800"/>
            <a:ext cx="1663702" cy="486554"/>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98" y="6288477"/>
            <a:ext cx="1663702" cy="486554"/>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pPr/>
              <a:t>3/16/2018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pPr/>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c.gov/exhibits/herblock/ItGetsIntoEverything/Assets/21949v_enlarge.jp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10200" y="918864"/>
            <a:ext cx="3429000" cy="2738735"/>
          </a:xfrm>
        </p:spPr>
        <p:txBody>
          <a:bodyPr>
            <a:normAutofit/>
          </a:bodyPr>
          <a:lstStyle/>
          <a:p>
            <a:r>
              <a:rPr lang="en-US" dirty="0">
                <a:solidFill>
                  <a:srgbClr val="FF0000"/>
                </a:solidFill>
              </a:rPr>
              <a:t>SS.7.C.4.3 Describe examples of how the United States has</a:t>
            </a:r>
          </a:p>
          <a:p>
            <a:r>
              <a:rPr lang="en-US" dirty="0">
                <a:solidFill>
                  <a:srgbClr val="FF0000"/>
                </a:solidFill>
              </a:rPr>
              <a:t>dealt with international conflicts.</a:t>
            </a:r>
          </a:p>
        </p:txBody>
      </p:sp>
      <p:sp>
        <p:nvSpPr>
          <p:cNvPr id="3" name="Title 2"/>
          <p:cNvSpPr>
            <a:spLocks noGrp="1"/>
          </p:cNvSpPr>
          <p:nvPr>
            <p:ph type="ctrTitle"/>
          </p:nvPr>
        </p:nvSpPr>
        <p:spPr>
          <a:xfrm>
            <a:off x="515620" y="904350"/>
            <a:ext cx="4343400" cy="1219200"/>
          </a:xfrm>
        </p:spPr>
        <p:txBody>
          <a:bodyPr>
            <a:normAutofit fontScale="90000"/>
          </a:bodyPr>
          <a:lstStyle/>
          <a:p>
            <a:r>
              <a:rPr lang="en-US" dirty="0"/>
              <a:t>International Conflict Advisory Committee</a:t>
            </a:r>
          </a:p>
        </p:txBody>
      </p:sp>
      <p:sp>
        <p:nvSpPr>
          <p:cNvPr id="4" name="Text Placeholder 3"/>
          <p:cNvSpPr>
            <a:spLocks noGrp="1"/>
          </p:cNvSpPr>
          <p:nvPr>
            <p:ph type="body" sz="quarter" idx="10"/>
          </p:nvPr>
        </p:nvSpPr>
        <p:spPr>
          <a:xfrm>
            <a:off x="736963" y="2743200"/>
            <a:ext cx="4114800" cy="1371600"/>
          </a:xfrm>
        </p:spPr>
        <p:txBody>
          <a:bodyPr/>
          <a:lstStyle/>
          <a:p>
            <a:r>
              <a:rPr lang="en-US" dirty="0"/>
              <a:t>Dealing with international conflicts and incidents </a:t>
            </a:r>
          </a:p>
        </p:txBody>
      </p:sp>
      <p:pic>
        <p:nvPicPr>
          <p:cNvPr id="5" name="Picture 4"/>
          <p:cNvPicPr>
            <a:picLocks noChangeAspect="1"/>
          </p:cNvPicPr>
          <p:nvPr/>
        </p:nvPicPr>
        <p:blipFill rotWithShape="1">
          <a:blip r:embed="rId3" cstate="print"/>
          <a:srcRect t="11111"/>
          <a:stretch/>
        </p:blipFill>
        <p:spPr>
          <a:xfrm>
            <a:off x="5029203" y="3810001"/>
            <a:ext cx="3809997" cy="1904998"/>
          </a:xfrm>
          <a:prstGeom prst="rect">
            <a:avLst/>
          </a:prstGeom>
        </p:spPr>
      </p:pic>
    </p:spTree>
    <p:extLst>
      <p:ext uri="{BB962C8B-B14F-4D97-AF65-F5344CB8AC3E}">
        <p14:creationId xmlns:p14="http://schemas.microsoft.com/office/powerpoint/2010/main" val="13982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World War I</a:t>
            </a:r>
          </a:p>
        </p:txBody>
      </p:sp>
      <p:sp>
        <p:nvSpPr>
          <p:cNvPr id="3" name="Content Placeholder 2"/>
          <p:cNvSpPr>
            <a:spLocks noGrp="1"/>
          </p:cNvSpPr>
          <p:nvPr>
            <p:ph idx="1"/>
          </p:nvPr>
        </p:nvSpPr>
        <p:spPr>
          <a:xfrm>
            <a:off x="446314" y="1981200"/>
            <a:ext cx="4267200" cy="3657600"/>
          </a:xfrm>
        </p:spPr>
        <p:txBody>
          <a:bodyPr/>
          <a:lstStyle/>
          <a:p>
            <a:pPr marL="0" indent="0">
              <a:buNone/>
            </a:pPr>
            <a:r>
              <a:rPr lang="en-US" dirty="0">
                <a:solidFill>
                  <a:srgbClr val="FF0000"/>
                </a:solidFill>
              </a:rPr>
              <a:t>During WWI, the United States officially declared war on Germany in 1917. </a:t>
            </a:r>
          </a:p>
          <a:p>
            <a:pPr marL="0" indent="0">
              <a:buNone/>
            </a:pPr>
            <a:endParaRPr lang="en-US" dirty="0"/>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297714" y="1752600"/>
            <a:ext cx="3352800" cy="4265386"/>
          </a:xfrm>
          <a:prstGeom prst="rect">
            <a:avLst/>
          </a:prstGeom>
        </p:spPr>
      </p:pic>
      <p:sp>
        <p:nvSpPr>
          <p:cNvPr id="5" name="Rectangle 4"/>
          <p:cNvSpPr/>
          <p:nvPr/>
        </p:nvSpPr>
        <p:spPr>
          <a:xfrm>
            <a:off x="228600" y="6105985"/>
            <a:ext cx="7021286" cy="430887"/>
          </a:xfrm>
          <a:prstGeom prst="rect">
            <a:avLst/>
          </a:prstGeom>
        </p:spPr>
        <p:txBody>
          <a:bodyPr wrap="square">
            <a:spAutoFit/>
          </a:bodyPr>
          <a:lstStyle/>
          <a:p>
            <a:pPr>
              <a:spcAft>
                <a:spcPts val="1000"/>
              </a:spcAft>
            </a:pPr>
            <a:r>
              <a:rPr lang="en-US" sz="1100" dirty="0">
                <a:latin typeface="Cambria" panose="02040503050406030204" pitchFamily="18" charset="0"/>
                <a:ea typeface="Calibri" panose="020F0502020204030204" pitchFamily="34" charset="0"/>
                <a:cs typeface="Times New Roman" panose="02020603050405020304" pitchFamily="18" charset="0"/>
              </a:rPr>
              <a:t>Source: Flagg, James Montgomery, Artist. I want you for U.S. Army: nearest recruiting station / James Montgomery Flagg. ca. 1917. Image. Retrieved from the Library of Congress, https://www.loc.gov/item/96507165/.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83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World War II</a:t>
            </a:r>
          </a:p>
        </p:txBody>
      </p:sp>
      <p:sp>
        <p:nvSpPr>
          <p:cNvPr id="3" name="Content Placeholder 2"/>
          <p:cNvSpPr>
            <a:spLocks noGrp="1"/>
          </p:cNvSpPr>
          <p:nvPr>
            <p:ph idx="1"/>
          </p:nvPr>
        </p:nvSpPr>
        <p:spPr/>
        <p:txBody>
          <a:bodyPr>
            <a:normAutofit fontScale="92500"/>
          </a:bodyPr>
          <a:lstStyle/>
          <a:p>
            <a:pPr marL="0" indent="0">
              <a:buNone/>
            </a:pPr>
            <a:r>
              <a:rPr lang="en-US" dirty="0">
                <a:solidFill>
                  <a:srgbClr val="FF0000"/>
                </a:solidFill>
              </a:rPr>
              <a:t>“Yesterday, December 7, 1941—a date which will live in infamy—the United States of America was suddenly and deliberately attacked by naval and air forces of the Empire of Japan…</a:t>
            </a:r>
          </a:p>
          <a:p>
            <a:pPr marL="0" indent="0">
              <a:buNone/>
            </a:pPr>
            <a:r>
              <a:rPr lang="en-US" dirty="0">
                <a:solidFill>
                  <a:srgbClr val="FF0000"/>
                </a:solidFill>
              </a:rPr>
              <a:t>I ask that the Congress declare that since the unprovoked and dastardly attack by Japan on Sunday, December 7, 1941, a state of war has existed between the United States and the Japanese Empire.”</a:t>
            </a:r>
          </a:p>
          <a:p>
            <a:endParaRPr lang="en-US" dirty="0"/>
          </a:p>
        </p:txBody>
      </p:sp>
    </p:spTree>
    <p:extLst>
      <p:ext uri="{BB962C8B-B14F-4D97-AF65-F5344CB8AC3E}">
        <p14:creationId xmlns:p14="http://schemas.microsoft.com/office/powerpoint/2010/main" val="4762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Korean War</a:t>
            </a:r>
          </a:p>
        </p:txBody>
      </p:sp>
      <p:sp>
        <p:nvSpPr>
          <p:cNvPr id="3" name="Content Placeholder 2"/>
          <p:cNvSpPr>
            <a:spLocks noGrp="1"/>
          </p:cNvSpPr>
          <p:nvPr>
            <p:ph idx="1"/>
          </p:nvPr>
        </p:nvSpPr>
        <p:spPr>
          <a:xfrm>
            <a:off x="381000" y="1981200"/>
            <a:ext cx="4038600" cy="4343400"/>
          </a:xfrm>
        </p:spPr>
        <p:txBody>
          <a:bodyPr>
            <a:normAutofit fontScale="92500" lnSpcReduction="20000"/>
          </a:bodyPr>
          <a:lstStyle/>
          <a:p>
            <a:pPr marL="0" indent="0">
              <a:buNone/>
            </a:pPr>
            <a:r>
              <a:rPr lang="en-US" dirty="0">
                <a:solidFill>
                  <a:srgbClr val="FF0000"/>
                </a:solidFill>
              </a:rPr>
              <a:t>The President authorized military intervention on behalf of South Korea (Republic of Korea) by sending in Air Force missions, a Naval blockade, and ground support under the direction of General MacArthur.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48200" y="1759856"/>
            <a:ext cx="4038600" cy="4183743"/>
          </a:xfrm>
          <a:prstGeom prst="rect">
            <a:avLst/>
          </a:prstGeom>
        </p:spPr>
      </p:pic>
    </p:spTree>
    <p:extLst>
      <p:ext uri="{BB962C8B-B14F-4D97-AF65-F5344CB8AC3E}">
        <p14:creationId xmlns:p14="http://schemas.microsoft.com/office/powerpoint/2010/main" val="115589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r>
              <a:rPr lang="en-US" dirty="0">
                <a:solidFill>
                  <a:srgbClr val="FF0000"/>
                </a:solidFill>
              </a:rPr>
              <a:t>Bay of Pigs</a:t>
            </a:r>
          </a:p>
        </p:txBody>
      </p:sp>
      <p:sp>
        <p:nvSpPr>
          <p:cNvPr id="3" name="Content Placeholder 2"/>
          <p:cNvSpPr>
            <a:spLocks noGrp="1"/>
          </p:cNvSpPr>
          <p:nvPr>
            <p:ph idx="1"/>
          </p:nvPr>
        </p:nvSpPr>
        <p:spPr>
          <a:xfrm>
            <a:off x="381000" y="1981200"/>
            <a:ext cx="4114800" cy="4343400"/>
          </a:xfrm>
        </p:spPr>
        <p:txBody>
          <a:bodyPr>
            <a:normAutofit lnSpcReduction="10000"/>
          </a:bodyPr>
          <a:lstStyle/>
          <a:p>
            <a:pPr marL="0" indent="0">
              <a:buNone/>
            </a:pPr>
            <a:r>
              <a:rPr lang="en-US" dirty="0">
                <a:solidFill>
                  <a:srgbClr val="FF0000"/>
                </a:solidFill>
              </a:rPr>
              <a:t>The failed military strike in the Bay of Pigs was a controversial and hotly debated move by the United States, as evidenced in the memo for the President.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0" y="1966686"/>
            <a:ext cx="2971800" cy="4179479"/>
          </a:xfrm>
          <a:prstGeom prst="rect">
            <a:avLst/>
          </a:prstGeom>
        </p:spPr>
      </p:pic>
    </p:spTree>
    <p:extLst>
      <p:ext uri="{BB962C8B-B14F-4D97-AF65-F5344CB8AC3E}">
        <p14:creationId xmlns:p14="http://schemas.microsoft.com/office/powerpoint/2010/main" val="158134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Cuban Missile Crisis</a:t>
            </a:r>
          </a:p>
        </p:txBody>
      </p:sp>
      <p:sp>
        <p:nvSpPr>
          <p:cNvPr id="3" name="Content Placeholder 2"/>
          <p:cNvSpPr>
            <a:spLocks noGrp="1"/>
          </p:cNvSpPr>
          <p:nvPr>
            <p:ph idx="1"/>
          </p:nvPr>
        </p:nvSpPr>
        <p:spPr>
          <a:xfrm>
            <a:off x="381000" y="1981200"/>
            <a:ext cx="3505200" cy="4572000"/>
          </a:xfrm>
        </p:spPr>
        <p:txBody>
          <a:bodyPr>
            <a:normAutofit fontScale="77500" lnSpcReduction="20000"/>
          </a:bodyPr>
          <a:lstStyle/>
          <a:p>
            <a:pPr marL="0" indent="0">
              <a:buNone/>
            </a:pPr>
            <a:r>
              <a:rPr lang="en-US" dirty="0">
                <a:solidFill>
                  <a:srgbClr val="FF0000"/>
                </a:solidFill>
              </a:rPr>
              <a:t>The Cuban Missile Crisis was an example of the use of diplomatic negotiations to prevent what many people feared would be a nuclear war. </a:t>
            </a:r>
          </a:p>
          <a:p>
            <a:pPr marL="0" indent="0">
              <a:buNone/>
            </a:pPr>
            <a:endParaRPr lang="en-US" dirty="0">
              <a:solidFill>
                <a:srgbClr val="FF0000"/>
              </a:solidFill>
            </a:endParaRPr>
          </a:p>
          <a:p>
            <a:pPr marL="0" indent="0">
              <a:buNone/>
            </a:pPr>
            <a:r>
              <a:rPr lang="en-US" dirty="0">
                <a:solidFill>
                  <a:srgbClr val="FF0000"/>
                </a:solidFill>
              </a:rPr>
              <a:t>The U.S. also used strategies like blockades and embargoes to force negotiations.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052570" y="1981200"/>
            <a:ext cx="4634230" cy="3657600"/>
          </a:xfrm>
          <a:prstGeom prst="rect">
            <a:avLst/>
          </a:prstGeom>
        </p:spPr>
      </p:pic>
    </p:spTree>
    <p:extLst>
      <p:ext uri="{BB962C8B-B14F-4D97-AF65-F5344CB8AC3E}">
        <p14:creationId xmlns:p14="http://schemas.microsoft.com/office/powerpoint/2010/main" val="417230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Vietnam War</a:t>
            </a:r>
          </a:p>
        </p:txBody>
      </p:sp>
      <p:sp>
        <p:nvSpPr>
          <p:cNvPr id="3" name="Content Placeholder 2"/>
          <p:cNvSpPr>
            <a:spLocks noGrp="1"/>
          </p:cNvSpPr>
          <p:nvPr>
            <p:ph idx="1"/>
          </p:nvPr>
        </p:nvSpPr>
        <p:spPr>
          <a:xfrm>
            <a:off x="345123" y="1752600"/>
            <a:ext cx="4067629" cy="4724400"/>
          </a:xfrm>
        </p:spPr>
        <p:txBody>
          <a:bodyPr>
            <a:normAutofit/>
          </a:bodyPr>
          <a:lstStyle/>
          <a:p>
            <a:pPr marL="0" indent="0">
              <a:buNone/>
            </a:pPr>
            <a:r>
              <a:rPr lang="en-US" dirty="0">
                <a:solidFill>
                  <a:srgbClr val="FF0000"/>
                </a:solidFill>
              </a:rPr>
              <a:t>The military action taken in the Vietnam War (conflict*) was controversial on the home front as casualties mounted to more than 3 million people, among those 58,000 Americans. </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652645" y="1905000"/>
            <a:ext cx="4034155" cy="3452813"/>
          </a:xfrm>
          <a:prstGeom prst="rect">
            <a:avLst/>
          </a:prstGeom>
        </p:spPr>
      </p:pic>
      <p:sp>
        <p:nvSpPr>
          <p:cNvPr id="5" name="Rectangle 4"/>
          <p:cNvSpPr/>
          <p:nvPr/>
        </p:nvSpPr>
        <p:spPr>
          <a:xfrm>
            <a:off x="4652644" y="5328784"/>
            <a:ext cx="4303077" cy="646331"/>
          </a:xfrm>
          <a:prstGeom prst="rect">
            <a:avLst/>
          </a:prstGeom>
        </p:spPr>
        <p:txBody>
          <a:bodyPr wrap="square">
            <a:spAutoFit/>
          </a:bodyPr>
          <a:lstStyle/>
          <a:p>
            <a:pPr algn="ctr">
              <a:spcAft>
                <a:spcPts val="1000"/>
              </a:spcAft>
            </a:pPr>
            <a:r>
              <a:rPr lang="en-US" sz="1200" dirty="0">
                <a:latin typeface="Cambria" panose="02040503050406030204" pitchFamily="18" charset="0"/>
                <a:ea typeface="Calibri" panose="020F0502020204030204" pitchFamily="34" charset="0"/>
                <a:cs typeface="Times New Roman" panose="02020603050405020304" pitchFamily="18" charset="0"/>
              </a:rPr>
              <a:t>Source: https://www.loc.gov/exhibits/haventohome/timeline/images/_cards/1970_075_card.jpg</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33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Iran Hostage Crisis</a:t>
            </a:r>
          </a:p>
        </p:txBody>
      </p:sp>
      <p:sp>
        <p:nvSpPr>
          <p:cNvPr id="3" name="Content Placeholder 2"/>
          <p:cNvSpPr>
            <a:spLocks noGrp="1"/>
          </p:cNvSpPr>
          <p:nvPr>
            <p:ph idx="1"/>
          </p:nvPr>
        </p:nvSpPr>
        <p:spPr>
          <a:xfrm>
            <a:off x="426720" y="1878965"/>
            <a:ext cx="4919663" cy="3505200"/>
          </a:xfrm>
        </p:spPr>
        <p:txBody>
          <a:bodyPr/>
          <a:lstStyle/>
          <a:p>
            <a:pPr marL="0" indent="0">
              <a:buNone/>
            </a:pPr>
            <a:r>
              <a:rPr lang="en-US" dirty="0">
                <a:solidFill>
                  <a:srgbClr val="FF0000"/>
                </a:solidFill>
              </a:rPr>
              <a:t>The Iran Hostage Crisis was an example of diplomatic negotiations to release the hostages while not creating hostilities.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715000" y="1894205"/>
            <a:ext cx="2971800" cy="3834130"/>
          </a:xfrm>
          <a:prstGeom prst="rect">
            <a:avLst/>
          </a:prstGeom>
        </p:spPr>
      </p:pic>
      <p:sp>
        <p:nvSpPr>
          <p:cNvPr id="6" name="Rectangle 5"/>
          <p:cNvSpPr/>
          <p:nvPr/>
        </p:nvSpPr>
        <p:spPr>
          <a:xfrm>
            <a:off x="304800" y="5815330"/>
            <a:ext cx="8534400" cy="774571"/>
          </a:xfrm>
          <a:prstGeom prst="rect">
            <a:avLst/>
          </a:prstGeom>
        </p:spPr>
        <p:txBody>
          <a:bodyPr wrap="square">
            <a:spAutoFit/>
          </a:bodyPr>
          <a:lstStyle/>
          <a:p>
            <a:pPr>
              <a:spcAft>
                <a:spcPts val="1000"/>
              </a:spcAft>
            </a:pPr>
            <a:r>
              <a:rPr lang="en-US" sz="1200" dirty="0">
                <a:latin typeface="Cambria" panose="02040503050406030204" pitchFamily="18" charset="0"/>
                <a:ea typeface="Calibri" panose="020F0502020204030204" pitchFamily="34" charset="0"/>
                <a:cs typeface="Times New Roman" panose="02020603050405020304" pitchFamily="18" charset="0"/>
              </a:rPr>
              <a:t>Source: Hostage, 1979. Graphite, porous point pen, ink, and opaque white over blue pencil </a:t>
            </a:r>
            <a:r>
              <a:rPr lang="en-US" sz="1200" dirty="0" err="1">
                <a:latin typeface="Cambria" panose="02040503050406030204" pitchFamily="18" charset="0"/>
                <a:ea typeface="Calibri" panose="020F0502020204030204" pitchFamily="34" charset="0"/>
                <a:cs typeface="Times New Roman" panose="02020603050405020304" pitchFamily="18" charset="0"/>
              </a:rPr>
              <a:t>underdrawing</a:t>
            </a:r>
            <a:r>
              <a:rPr lang="en-US" sz="1200" dirty="0">
                <a:latin typeface="Cambria" panose="02040503050406030204" pitchFamily="18" charset="0"/>
                <a:ea typeface="Calibri" panose="020F0502020204030204" pitchFamily="34" charset="0"/>
                <a:cs typeface="Times New Roman" panose="02020603050405020304" pitchFamily="18" charset="0"/>
              </a:rPr>
              <a:t>. Published in the Washington Post, November 15, 1979. Prints and Photographs Division, Library of Congress (54.00.00). LC-DIG-ppmsca-21949</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r>
              <a:rPr lang="en-US" sz="1200" u="sng" dirty="0">
                <a:solidFill>
                  <a:srgbClr val="0000FF"/>
                </a:solidFill>
                <a:latin typeface="Cambria" panose="02040503050406030204" pitchFamily="18" charset="0"/>
                <a:ea typeface="Calibri" panose="020F0502020204030204" pitchFamily="34" charset="0"/>
                <a:cs typeface="Times New Roman" panose="02020603050405020304" pitchFamily="18" charset="0"/>
                <a:hlinkClick r:id="rId3"/>
              </a:rPr>
              <a:t>https://www.loc.gov/exhibits/herblock/ItGetsIntoEverything/Assets/21949v_enlarge.jpg</a:t>
            </a:r>
            <a:r>
              <a:rPr lang="en-US" sz="1200" dirty="0">
                <a:latin typeface="Cambria" panose="020405030504060302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15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Gulf War I</a:t>
            </a:r>
          </a:p>
        </p:txBody>
      </p:sp>
      <p:sp>
        <p:nvSpPr>
          <p:cNvPr id="3" name="Content Placeholder 2"/>
          <p:cNvSpPr>
            <a:spLocks noGrp="1"/>
          </p:cNvSpPr>
          <p:nvPr>
            <p:ph idx="1"/>
          </p:nvPr>
        </p:nvSpPr>
        <p:spPr>
          <a:xfrm>
            <a:off x="457200" y="1828800"/>
            <a:ext cx="8229600" cy="4343400"/>
          </a:xfrm>
        </p:spPr>
        <p:txBody>
          <a:bodyPr>
            <a:noAutofit/>
          </a:bodyPr>
          <a:lstStyle/>
          <a:p>
            <a:pPr marL="0" indent="0">
              <a:buNone/>
            </a:pPr>
            <a:r>
              <a:rPr lang="en-US" sz="2800" dirty="0">
                <a:solidFill>
                  <a:srgbClr val="FF0000"/>
                </a:solidFill>
              </a:rPr>
              <a:t>“At my direction, elements of the </a:t>
            </a:r>
            <a:r>
              <a:rPr lang="en-US" sz="2800" u="sng" dirty="0">
                <a:solidFill>
                  <a:srgbClr val="FF0000"/>
                </a:solidFill>
              </a:rPr>
              <a:t>82d Airborne Division as well as key units of the United States Air Force are arriving today to take up defensive positions in Saudi Arabia</a:t>
            </a:r>
            <a:r>
              <a:rPr lang="en-US" sz="2800" dirty="0">
                <a:solidFill>
                  <a:srgbClr val="FF0000"/>
                </a:solidFill>
              </a:rPr>
              <a:t>. I took this action to assist the Saudi Arabian Government in the defense of its homeland. No one commits America's Armed Forces to a dangerous mission lightly, but after perhaps unparalleled international consultation and exhausting every alternative, it became necessary to take this action.”</a:t>
            </a:r>
          </a:p>
        </p:txBody>
      </p:sp>
    </p:spTree>
    <p:extLst>
      <p:ext uri="{BB962C8B-B14F-4D97-AF65-F5344CB8AC3E}">
        <p14:creationId xmlns:p14="http://schemas.microsoft.com/office/powerpoint/2010/main" val="288474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Second Gulf War </a:t>
            </a:r>
          </a:p>
        </p:txBody>
      </p:sp>
      <p:sp>
        <p:nvSpPr>
          <p:cNvPr id="3" name="Content Placeholder 2"/>
          <p:cNvSpPr>
            <a:spLocks noGrp="1"/>
          </p:cNvSpPr>
          <p:nvPr>
            <p:ph idx="1"/>
          </p:nvPr>
        </p:nvSpPr>
        <p:spPr>
          <a:xfrm>
            <a:off x="381000" y="1752600"/>
            <a:ext cx="4038600" cy="4343400"/>
          </a:xfrm>
        </p:spPr>
        <p:txBody>
          <a:bodyPr>
            <a:normAutofit/>
          </a:bodyPr>
          <a:lstStyle/>
          <a:p>
            <a:pPr marL="0" indent="0">
              <a:buNone/>
            </a:pPr>
            <a:r>
              <a:rPr lang="en-US" dirty="0">
                <a:solidFill>
                  <a:srgbClr val="FF0000"/>
                </a:solidFill>
              </a:rPr>
              <a:t>In addition to military action in the Second Gulf War, humanitarian efforts were also a focus in rebuilding a country torn by war and political struggle. </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648200" y="2057400"/>
            <a:ext cx="4069080" cy="3352800"/>
          </a:xfrm>
          <a:prstGeom prst="rect">
            <a:avLst/>
          </a:prstGeom>
        </p:spPr>
      </p:pic>
    </p:spTree>
    <p:extLst>
      <p:ext uri="{BB962C8B-B14F-4D97-AF65-F5344CB8AC3E}">
        <p14:creationId xmlns:p14="http://schemas.microsoft.com/office/powerpoint/2010/main" val="325134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t="44619" b="29885"/>
          <a:stretch/>
        </p:blipFill>
        <p:spPr>
          <a:xfrm>
            <a:off x="2971800" y="3657600"/>
            <a:ext cx="3050097" cy="304800"/>
          </a:xfrm>
          <a:prstGeom prst="rect">
            <a:avLst/>
          </a:prstGeom>
        </p:spPr>
      </p:pic>
      <p:sp>
        <p:nvSpPr>
          <p:cNvPr id="2" name="Title 1"/>
          <p:cNvSpPr>
            <a:spLocks noGrp="1"/>
          </p:cNvSpPr>
          <p:nvPr>
            <p:ph type="title"/>
          </p:nvPr>
        </p:nvSpPr>
        <p:spPr/>
        <p:txBody>
          <a:bodyPr/>
          <a:lstStyle/>
          <a:p>
            <a:r>
              <a:rPr lang="en-US" dirty="0"/>
              <a:t>Checking for Understanding </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10" y="2133600"/>
            <a:ext cx="8094690" cy="609600"/>
          </a:xfrm>
          <a:prstGeom prst="rect">
            <a:avLst/>
          </a:prstGeom>
        </p:spPr>
      </p:pic>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124200"/>
            <a:ext cx="3050097" cy="1195459"/>
          </a:xfrm>
          <a:prstGeom prst="rect">
            <a:avLst/>
          </a:prstGeom>
        </p:spPr>
      </p:pic>
    </p:spTree>
    <p:extLst>
      <p:ext uri="{BB962C8B-B14F-4D97-AF65-F5344CB8AC3E}">
        <p14:creationId xmlns:p14="http://schemas.microsoft.com/office/powerpoint/2010/main" val="29321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Review: What are the goals and objectives of foreign policy? </a:t>
            </a:r>
          </a:p>
        </p:txBody>
      </p:sp>
      <p:sp>
        <p:nvSpPr>
          <p:cNvPr id="15" name="Content Placeholder 14"/>
          <p:cNvSpPr>
            <a:spLocks noGrp="1"/>
          </p:cNvSpPr>
          <p:nvPr>
            <p:ph idx="1"/>
          </p:nvPr>
        </p:nvSpPr>
        <p:spPr/>
        <p:txBody>
          <a:bodyPr>
            <a:normAutofit fontScale="85000" lnSpcReduction="20000"/>
          </a:bodyPr>
          <a:lstStyle/>
          <a:p>
            <a:pPr marL="0" indent="0">
              <a:buNone/>
            </a:pPr>
            <a:r>
              <a:rPr lang="en-US" dirty="0">
                <a:solidFill>
                  <a:srgbClr val="FF0000"/>
                </a:solidFill>
              </a:rPr>
              <a:t>The </a:t>
            </a:r>
            <a:r>
              <a:rPr lang="en-US" b="1" u="sng" dirty="0">
                <a:solidFill>
                  <a:srgbClr val="FF0000"/>
                </a:solidFill>
              </a:rPr>
              <a:t>Department of State </a:t>
            </a:r>
            <a:r>
              <a:rPr lang="en-US" dirty="0">
                <a:solidFill>
                  <a:srgbClr val="FF0000"/>
                </a:solidFill>
              </a:rPr>
              <a:t>has four main foreign policy goals:</a:t>
            </a:r>
          </a:p>
          <a:p>
            <a:endParaRPr lang="en-US" dirty="0">
              <a:solidFill>
                <a:srgbClr val="FF0000"/>
              </a:solidFill>
            </a:endParaRPr>
          </a:p>
          <a:p>
            <a:r>
              <a:rPr lang="en-US" dirty="0">
                <a:solidFill>
                  <a:srgbClr val="FF0000"/>
                </a:solidFill>
              </a:rPr>
              <a:t>Protect the United States and Americans;</a:t>
            </a:r>
          </a:p>
          <a:p>
            <a:r>
              <a:rPr lang="en-US" dirty="0">
                <a:solidFill>
                  <a:srgbClr val="FF0000"/>
                </a:solidFill>
              </a:rPr>
              <a:t>Advance democracy, human rights, and other global interests;</a:t>
            </a:r>
          </a:p>
          <a:p>
            <a:r>
              <a:rPr lang="en-US" dirty="0">
                <a:solidFill>
                  <a:srgbClr val="FF0000"/>
                </a:solidFill>
              </a:rPr>
              <a:t>Promote international understanding of American values and policies; and</a:t>
            </a:r>
          </a:p>
          <a:p>
            <a:r>
              <a:rPr lang="en-US" dirty="0">
                <a:solidFill>
                  <a:srgbClr val="FF0000"/>
                </a:solidFill>
              </a:rPr>
              <a:t>Support U.S. diplomats, government officials, and all other personnel at home and abroad who make these goals a reality.</a:t>
            </a:r>
          </a:p>
        </p:txBody>
      </p:sp>
    </p:spTree>
    <p:extLst>
      <p:ext uri="{BB962C8B-B14F-4D97-AF65-F5344CB8AC3E}">
        <p14:creationId xmlns:p14="http://schemas.microsoft.com/office/powerpoint/2010/main" val="31657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animEffect transition="in" filter="fade">
                                      <p:cBhvr>
                                        <p:cTn id="14" dur="1000"/>
                                        <p:tgtEl>
                                          <p:spTgt spid="15">
                                            <p:txEl>
                                              <p:pRg st="3" end="3"/>
                                            </p:txEl>
                                          </p:spTgt>
                                        </p:tgtEl>
                                      </p:cBhvr>
                                    </p:animEffect>
                                    <p:anim calcmode="lin" valueType="num">
                                      <p:cBhvr>
                                        <p:cTn id="1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1000"/>
                                        <p:tgtEl>
                                          <p:spTgt spid="15">
                                            <p:txEl>
                                              <p:pRg st="4" end="4"/>
                                            </p:txEl>
                                          </p:spTgt>
                                        </p:tgtEl>
                                      </p:cBhvr>
                                    </p:animEffect>
                                    <p:anim calcmode="lin" valueType="num">
                                      <p:cBhvr>
                                        <p:cTn id="2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fade">
                                      <p:cBhvr>
                                        <p:cTn id="28" dur="1000"/>
                                        <p:tgtEl>
                                          <p:spTgt spid="15">
                                            <p:txEl>
                                              <p:pRg st="5" end="5"/>
                                            </p:txEl>
                                          </p:spTgt>
                                        </p:tgtEl>
                                      </p:cBhvr>
                                    </p:animEffect>
                                    <p:anim calcmode="lin" valueType="num">
                                      <p:cBhvr>
                                        <p:cTn id="29"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70000" contrast="-70000"/>
          </a:blip>
          <a:stretch>
            <a:fillRect/>
          </a:stretch>
        </p:blipFill>
        <p:spPr>
          <a:xfrm>
            <a:off x="838199" y="1981200"/>
            <a:ext cx="4301122" cy="3263920"/>
          </a:xfrm>
          <a:prstGeom prst="rect">
            <a:avLst/>
          </a:prstGeom>
        </p:spPr>
      </p:pic>
      <p:sp>
        <p:nvSpPr>
          <p:cNvPr id="2" name="Title 1"/>
          <p:cNvSpPr>
            <a:spLocks noGrp="1"/>
          </p:cNvSpPr>
          <p:nvPr>
            <p:ph type="title"/>
          </p:nvPr>
        </p:nvSpPr>
        <p:spPr/>
        <p:txBody>
          <a:bodyPr/>
          <a:lstStyle/>
          <a:p>
            <a:r>
              <a:rPr lang="en-US" dirty="0">
                <a:solidFill>
                  <a:srgbClr val="FF0000"/>
                </a:solidFill>
              </a:rPr>
              <a:t>Dealing With International Conflicts </a:t>
            </a:r>
          </a:p>
        </p:txBody>
      </p:sp>
      <p:sp>
        <p:nvSpPr>
          <p:cNvPr id="3" name="Content Placeholder 2"/>
          <p:cNvSpPr>
            <a:spLocks noGrp="1"/>
          </p:cNvSpPr>
          <p:nvPr>
            <p:ph idx="1"/>
          </p:nvPr>
        </p:nvSpPr>
        <p:spPr>
          <a:xfrm>
            <a:off x="381000" y="1752600"/>
            <a:ext cx="5029200" cy="4343400"/>
          </a:xfrm>
        </p:spPr>
        <p:txBody>
          <a:bodyPr/>
          <a:lstStyle/>
          <a:p>
            <a:r>
              <a:rPr lang="en-US" dirty="0">
                <a:solidFill>
                  <a:srgbClr val="FF0000"/>
                </a:solidFill>
              </a:rPr>
              <a:t>Diplomatic talks</a:t>
            </a:r>
          </a:p>
          <a:p>
            <a:pPr lvl="1"/>
            <a:r>
              <a:rPr lang="en-US" dirty="0">
                <a:solidFill>
                  <a:srgbClr val="FF0000"/>
                </a:solidFill>
              </a:rPr>
              <a:t>Conflict resolution </a:t>
            </a:r>
          </a:p>
          <a:p>
            <a:r>
              <a:rPr lang="en-US" dirty="0">
                <a:solidFill>
                  <a:srgbClr val="FF0000"/>
                </a:solidFill>
              </a:rPr>
              <a:t>Peacekeeping efforts </a:t>
            </a:r>
          </a:p>
          <a:p>
            <a:r>
              <a:rPr lang="en-US" dirty="0">
                <a:solidFill>
                  <a:srgbClr val="FF0000"/>
                </a:solidFill>
              </a:rPr>
              <a:t>Humanitarian efforts </a:t>
            </a:r>
          </a:p>
          <a:p>
            <a:r>
              <a:rPr lang="en-US" dirty="0">
                <a:solidFill>
                  <a:srgbClr val="FF0000"/>
                </a:solidFill>
              </a:rPr>
              <a:t>Banning trade (embargo)</a:t>
            </a:r>
          </a:p>
          <a:p>
            <a:r>
              <a:rPr lang="en-US" dirty="0">
                <a:solidFill>
                  <a:srgbClr val="FF0000"/>
                </a:solidFill>
              </a:rPr>
              <a:t>Military action </a:t>
            </a:r>
          </a:p>
        </p:txBody>
      </p:sp>
      <p:sp>
        <p:nvSpPr>
          <p:cNvPr id="4" name="TextBox 3"/>
          <p:cNvSpPr txBox="1"/>
          <p:nvPr/>
        </p:nvSpPr>
        <p:spPr>
          <a:xfrm>
            <a:off x="5410200" y="1828800"/>
            <a:ext cx="3276600" cy="3785652"/>
          </a:xfrm>
          <a:prstGeom prst="rect">
            <a:avLst/>
          </a:prstGeom>
          <a:solidFill>
            <a:srgbClr val="0A89E0"/>
          </a:solidFill>
        </p:spPr>
        <p:txBody>
          <a:bodyPr wrap="square" rtlCol="0">
            <a:spAutoFit/>
          </a:bodyPr>
          <a:lstStyle/>
          <a:p>
            <a:r>
              <a:rPr lang="en-US" sz="2400" b="1" dirty="0">
                <a:solidFill>
                  <a:schemeClr val="bg1"/>
                </a:solidFill>
                <a:latin typeface="Cambria" panose="02040503050406030204" pitchFamily="18" charset="0"/>
              </a:rPr>
              <a:t>In most situations, international</a:t>
            </a:r>
            <a:r>
              <a:rPr lang="en-US" sz="2400" b="1" dirty="0">
                <a:solidFill>
                  <a:srgbClr val="FF0000"/>
                </a:solidFill>
                <a:latin typeface="Cambria" panose="02040503050406030204" pitchFamily="18" charset="0"/>
              </a:rPr>
              <a:t> </a:t>
            </a:r>
            <a:r>
              <a:rPr lang="en-US" sz="2400" b="1" dirty="0">
                <a:solidFill>
                  <a:schemeClr val="bg1"/>
                </a:solidFill>
                <a:latin typeface="Cambria" panose="02040503050406030204" pitchFamily="18" charset="0"/>
              </a:rPr>
              <a:t>conflicts</a:t>
            </a:r>
            <a:r>
              <a:rPr lang="en-US" sz="2400" b="1" dirty="0">
                <a:solidFill>
                  <a:srgbClr val="FF0000"/>
                </a:solidFill>
                <a:latin typeface="Cambria" panose="02040503050406030204" pitchFamily="18" charset="0"/>
              </a:rPr>
              <a:t> </a:t>
            </a:r>
            <a:r>
              <a:rPr lang="en-US" sz="2400" b="1" dirty="0">
                <a:solidFill>
                  <a:schemeClr val="bg1"/>
                </a:solidFill>
                <a:latin typeface="Cambria" panose="02040503050406030204" pitchFamily="18" charset="0"/>
              </a:rPr>
              <a:t>are approached in this order:</a:t>
            </a:r>
            <a:r>
              <a:rPr lang="en-US" sz="2400" b="1" dirty="0">
                <a:solidFill>
                  <a:schemeClr val="bg1"/>
                </a:solidFill>
                <a:latin typeface="Cambria" panose="02040503050406030204" pitchFamily="18" charset="0"/>
              </a:rPr>
              <a:t> </a:t>
            </a:r>
            <a:r>
              <a:rPr lang="en-US" sz="2400" b="1" u="sng" dirty="0">
                <a:solidFill>
                  <a:srgbClr val="FF0000"/>
                </a:solidFill>
                <a:latin typeface="Cambria" panose="02040503050406030204" pitchFamily="18" charset="0"/>
              </a:rPr>
              <a:t>international conflicts- </a:t>
            </a:r>
            <a:r>
              <a:rPr lang="en-US" sz="2400" b="1" dirty="0">
                <a:solidFill>
                  <a:srgbClr val="FF0000"/>
                </a:solidFill>
                <a:latin typeface="Cambria" panose="02040503050406030204" pitchFamily="18" charset="0"/>
              </a:rPr>
              <a:t>begin with diplomatic talks and progressing to military action if needed. </a:t>
            </a:r>
          </a:p>
        </p:txBody>
      </p:sp>
    </p:spTree>
    <p:extLst>
      <p:ext uri="{BB962C8B-B14F-4D97-AF65-F5344CB8AC3E}">
        <p14:creationId xmlns:p14="http://schemas.microsoft.com/office/powerpoint/2010/main" val="29113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Diplomacy</a:t>
            </a:r>
          </a:p>
        </p:txBody>
      </p:sp>
      <p:sp>
        <p:nvSpPr>
          <p:cNvPr id="3" name="Content Placeholder 2"/>
          <p:cNvSpPr>
            <a:spLocks noGrp="1"/>
          </p:cNvSpPr>
          <p:nvPr>
            <p:ph idx="1"/>
          </p:nvPr>
        </p:nvSpPr>
        <p:spPr>
          <a:xfrm>
            <a:off x="431800" y="2133600"/>
            <a:ext cx="4724400" cy="3817257"/>
          </a:xfrm>
        </p:spPr>
        <p:txBody>
          <a:bodyPr>
            <a:normAutofit/>
          </a:bodyPr>
          <a:lstStyle/>
          <a:p>
            <a:pPr marL="0" indent="0">
              <a:buNone/>
            </a:pPr>
            <a:r>
              <a:rPr lang="en-US" dirty="0">
                <a:solidFill>
                  <a:srgbClr val="FF0000"/>
                </a:solidFill>
              </a:rPr>
              <a:t>The art and practice of conducting negotiations and maintaining relations between nations; skill in handling affairs without arousing hostility</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4429" y="1993898"/>
            <a:ext cx="3682365" cy="3472543"/>
          </a:xfrm>
          <a:prstGeom prst="rect">
            <a:avLst/>
          </a:prstGeom>
        </p:spPr>
      </p:pic>
      <p:sp>
        <p:nvSpPr>
          <p:cNvPr id="5" name="Rectangle 4"/>
          <p:cNvSpPr/>
          <p:nvPr/>
        </p:nvSpPr>
        <p:spPr>
          <a:xfrm>
            <a:off x="304800" y="6248400"/>
            <a:ext cx="6629400" cy="307777"/>
          </a:xfrm>
          <a:prstGeom prst="rect">
            <a:avLst/>
          </a:prstGeom>
        </p:spPr>
        <p:txBody>
          <a:bodyPr wrap="square">
            <a:spAutoFit/>
          </a:bodyPr>
          <a:lstStyle/>
          <a:p>
            <a:r>
              <a:rPr lang="en-US" sz="1400" dirty="0"/>
              <a:t>http://diplomacy.state.gov/discoverdiplomacy/diplomacy101/people/170305.htm</a:t>
            </a:r>
          </a:p>
        </p:txBody>
      </p:sp>
    </p:spTree>
    <p:extLst>
      <p:ext uri="{BB962C8B-B14F-4D97-AF65-F5344CB8AC3E}">
        <p14:creationId xmlns:p14="http://schemas.microsoft.com/office/powerpoint/2010/main" val="301011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Peacekeeping Efforts</a:t>
            </a:r>
          </a:p>
        </p:txBody>
      </p:sp>
      <p:sp>
        <p:nvSpPr>
          <p:cNvPr id="3" name="Content Placeholder 2"/>
          <p:cNvSpPr>
            <a:spLocks noGrp="1"/>
          </p:cNvSpPr>
          <p:nvPr>
            <p:ph idx="1"/>
          </p:nvPr>
        </p:nvSpPr>
        <p:spPr>
          <a:xfrm>
            <a:off x="442686" y="1828800"/>
            <a:ext cx="8229600" cy="4572000"/>
          </a:xfrm>
        </p:spPr>
        <p:txBody>
          <a:bodyPr>
            <a:normAutofit fontScale="85000" lnSpcReduction="10000"/>
          </a:bodyPr>
          <a:lstStyle/>
          <a:p>
            <a:r>
              <a:rPr lang="en-US" dirty="0">
                <a:solidFill>
                  <a:srgbClr val="FF0000"/>
                </a:solidFill>
              </a:rPr>
              <a:t>United Nations Peacekeeping helps countries torn by conflict create conditions for lasting peace.</a:t>
            </a:r>
          </a:p>
          <a:p>
            <a:r>
              <a:rPr lang="en-US" dirty="0">
                <a:solidFill>
                  <a:srgbClr val="FF0000"/>
                </a:solidFill>
              </a:rPr>
              <a:t>Peacekeeping is not only to maintain peace and security – it also:</a:t>
            </a:r>
          </a:p>
          <a:p>
            <a:pPr lvl="1"/>
            <a:r>
              <a:rPr lang="en-US" dirty="0">
                <a:solidFill>
                  <a:srgbClr val="FF0000"/>
                </a:solidFill>
              </a:rPr>
              <a:t>Facilitates the political process, </a:t>
            </a:r>
          </a:p>
          <a:p>
            <a:pPr lvl="1"/>
            <a:r>
              <a:rPr lang="en-US" dirty="0">
                <a:solidFill>
                  <a:srgbClr val="FF0000"/>
                </a:solidFill>
              </a:rPr>
              <a:t>Protects civilians, </a:t>
            </a:r>
          </a:p>
          <a:p>
            <a:pPr lvl="1"/>
            <a:r>
              <a:rPr lang="en-US" dirty="0">
                <a:solidFill>
                  <a:srgbClr val="FF0000"/>
                </a:solidFill>
              </a:rPr>
              <a:t>Assists in the disarmament, demobilization and reintegration of former combatants; </a:t>
            </a:r>
          </a:p>
          <a:p>
            <a:pPr lvl="1"/>
            <a:r>
              <a:rPr lang="en-US" dirty="0">
                <a:solidFill>
                  <a:srgbClr val="FF0000"/>
                </a:solidFill>
              </a:rPr>
              <a:t>Supports the organization of elections, </a:t>
            </a:r>
          </a:p>
          <a:p>
            <a:pPr lvl="1"/>
            <a:r>
              <a:rPr lang="en-US" dirty="0">
                <a:solidFill>
                  <a:srgbClr val="FF0000"/>
                </a:solidFill>
              </a:rPr>
              <a:t>Protects and promotes human rights and </a:t>
            </a:r>
          </a:p>
          <a:p>
            <a:pPr lvl="1"/>
            <a:r>
              <a:rPr lang="en-US" dirty="0">
                <a:solidFill>
                  <a:srgbClr val="FF0000"/>
                </a:solidFill>
              </a:rPr>
              <a:t>Assists in restoring the rule of law.</a:t>
            </a:r>
          </a:p>
        </p:txBody>
      </p:sp>
      <p:sp>
        <p:nvSpPr>
          <p:cNvPr id="4" name="Rectangle 3"/>
          <p:cNvSpPr/>
          <p:nvPr/>
        </p:nvSpPr>
        <p:spPr>
          <a:xfrm>
            <a:off x="228600" y="6324600"/>
            <a:ext cx="7086600" cy="276999"/>
          </a:xfrm>
          <a:prstGeom prst="rect">
            <a:avLst/>
          </a:prstGeom>
        </p:spPr>
        <p:txBody>
          <a:bodyPr wrap="square">
            <a:spAutoFit/>
          </a:bodyPr>
          <a:lstStyle/>
          <a:p>
            <a:r>
              <a:rPr lang="en-US" sz="1200" dirty="0"/>
              <a:t>http://www.un.org/en/peacekeeping/operations/peacekeeping.shtml</a:t>
            </a:r>
          </a:p>
        </p:txBody>
      </p:sp>
    </p:spTree>
    <p:extLst>
      <p:ext uri="{BB962C8B-B14F-4D97-AF65-F5344CB8AC3E}">
        <p14:creationId xmlns:p14="http://schemas.microsoft.com/office/powerpoint/2010/main" val="267491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Humanitarian Aid</a:t>
            </a:r>
          </a:p>
        </p:txBody>
      </p:sp>
      <p:sp>
        <p:nvSpPr>
          <p:cNvPr id="3" name="Content Placeholder 2"/>
          <p:cNvSpPr>
            <a:spLocks noGrp="1"/>
          </p:cNvSpPr>
          <p:nvPr>
            <p:ph idx="1"/>
          </p:nvPr>
        </p:nvSpPr>
        <p:spPr>
          <a:xfrm>
            <a:off x="264886" y="1918900"/>
            <a:ext cx="5492343" cy="4343400"/>
          </a:xfrm>
        </p:spPr>
        <p:txBody>
          <a:bodyPr>
            <a:normAutofit fontScale="92500" lnSpcReduction="20000"/>
          </a:bodyPr>
          <a:lstStyle/>
          <a:p>
            <a:r>
              <a:rPr lang="en-US" dirty="0">
                <a:solidFill>
                  <a:srgbClr val="FF0000"/>
                </a:solidFill>
              </a:rPr>
              <a:t>Humanitarian assistance is generally accepted to mean the aid and action designed to:</a:t>
            </a:r>
          </a:p>
          <a:p>
            <a:pPr lvl="1"/>
            <a:r>
              <a:rPr lang="en-US" dirty="0">
                <a:solidFill>
                  <a:srgbClr val="FF0000"/>
                </a:solidFill>
              </a:rPr>
              <a:t> Save lives;</a:t>
            </a:r>
          </a:p>
          <a:p>
            <a:pPr lvl="1"/>
            <a:r>
              <a:rPr lang="en-US" dirty="0">
                <a:solidFill>
                  <a:srgbClr val="FF0000"/>
                </a:solidFill>
              </a:rPr>
              <a:t>Alleviate suffering and maintain and protect human dignity during and in the aftermath of man-made crises and natural disasters; and</a:t>
            </a:r>
          </a:p>
          <a:p>
            <a:pPr lvl="1"/>
            <a:r>
              <a:rPr lang="en-US" dirty="0">
                <a:solidFill>
                  <a:srgbClr val="FF0000"/>
                </a:solidFill>
              </a:rPr>
              <a:t>Prevent and strengthen preparedness for the occurrence of such situations. </a:t>
            </a:r>
          </a:p>
        </p:txBody>
      </p:sp>
      <p:sp>
        <p:nvSpPr>
          <p:cNvPr id="4" name="Rectangle 3"/>
          <p:cNvSpPr/>
          <p:nvPr/>
        </p:nvSpPr>
        <p:spPr>
          <a:xfrm>
            <a:off x="228600" y="6262300"/>
            <a:ext cx="6705600" cy="276999"/>
          </a:xfrm>
          <a:prstGeom prst="rect">
            <a:avLst/>
          </a:prstGeom>
        </p:spPr>
        <p:txBody>
          <a:bodyPr wrap="square">
            <a:spAutoFit/>
          </a:bodyPr>
          <a:lstStyle/>
          <a:p>
            <a:r>
              <a:rPr lang="en-US" sz="1200" dirty="0"/>
              <a:t>http://www.globalhumanitarianassistance.org/data-guides/defining-humanitarian-aid/</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286" y="2057400"/>
            <a:ext cx="2915057" cy="2591162"/>
          </a:xfrm>
          <a:prstGeom prst="rect">
            <a:avLst/>
          </a:prstGeom>
        </p:spPr>
      </p:pic>
      <p:sp>
        <p:nvSpPr>
          <p:cNvPr id="6" name="Rectangle 5"/>
          <p:cNvSpPr/>
          <p:nvPr/>
        </p:nvSpPr>
        <p:spPr>
          <a:xfrm>
            <a:off x="5757229" y="4648562"/>
            <a:ext cx="4572000" cy="261610"/>
          </a:xfrm>
          <a:prstGeom prst="rect">
            <a:avLst/>
          </a:prstGeom>
        </p:spPr>
        <p:txBody>
          <a:bodyPr>
            <a:spAutoFit/>
          </a:bodyPr>
          <a:lstStyle/>
          <a:p>
            <a:r>
              <a:rPr lang="en-US" sz="1100" dirty="0"/>
              <a:t>http://www.un.org/en/globalissues/humanitarian/</a:t>
            </a:r>
          </a:p>
        </p:txBody>
      </p:sp>
    </p:spTree>
    <p:extLst>
      <p:ext uri="{BB962C8B-B14F-4D97-AF65-F5344CB8AC3E}">
        <p14:creationId xmlns:p14="http://schemas.microsoft.com/office/powerpoint/2010/main" val="291141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Embargos and Sanctions</a:t>
            </a:r>
          </a:p>
        </p:txBody>
      </p:sp>
      <p:sp>
        <p:nvSpPr>
          <p:cNvPr id="4" name="Text Placeholder 3"/>
          <p:cNvSpPr>
            <a:spLocks noGrp="1"/>
          </p:cNvSpPr>
          <p:nvPr>
            <p:ph type="body" idx="1"/>
          </p:nvPr>
        </p:nvSpPr>
        <p:spPr/>
        <p:txBody>
          <a:bodyPr/>
          <a:lstStyle/>
          <a:p>
            <a:r>
              <a:rPr lang="en-US" dirty="0">
                <a:solidFill>
                  <a:srgbClr val="FF0000"/>
                </a:solidFill>
              </a:rPr>
              <a:t>Embargo </a:t>
            </a:r>
          </a:p>
        </p:txBody>
      </p:sp>
      <p:sp>
        <p:nvSpPr>
          <p:cNvPr id="5" name="Content Placeholder 4"/>
          <p:cNvSpPr>
            <a:spLocks noGrp="1"/>
          </p:cNvSpPr>
          <p:nvPr>
            <p:ph sz="half" idx="2"/>
          </p:nvPr>
        </p:nvSpPr>
        <p:spPr/>
        <p:txBody>
          <a:bodyPr/>
          <a:lstStyle/>
          <a:p>
            <a:r>
              <a:rPr lang="en-US" dirty="0">
                <a:solidFill>
                  <a:srgbClr val="FF0000"/>
                </a:solidFill>
              </a:rPr>
              <a:t>Governmental restriction of trade; official ban on trade or other commercial activity  </a:t>
            </a:r>
          </a:p>
        </p:txBody>
      </p:sp>
      <p:sp>
        <p:nvSpPr>
          <p:cNvPr id="6" name="Text Placeholder 5"/>
          <p:cNvSpPr>
            <a:spLocks noGrp="1"/>
          </p:cNvSpPr>
          <p:nvPr>
            <p:ph type="body" sz="quarter" idx="3"/>
          </p:nvPr>
        </p:nvSpPr>
        <p:spPr/>
        <p:txBody>
          <a:bodyPr/>
          <a:lstStyle/>
          <a:p>
            <a:r>
              <a:rPr lang="en-US" dirty="0">
                <a:solidFill>
                  <a:srgbClr val="FF0000"/>
                </a:solidFill>
              </a:rPr>
              <a:t>Sanction</a:t>
            </a:r>
          </a:p>
        </p:txBody>
      </p:sp>
      <p:sp>
        <p:nvSpPr>
          <p:cNvPr id="7" name="Content Placeholder 6"/>
          <p:cNvSpPr>
            <a:spLocks noGrp="1"/>
          </p:cNvSpPr>
          <p:nvPr>
            <p:ph sz="quarter" idx="4"/>
          </p:nvPr>
        </p:nvSpPr>
        <p:spPr/>
        <p:txBody>
          <a:bodyPr/>
          <a:lstStyle/>
          <a:p>
            <a:r>
              <a:rPr lang="en-US" dirty="0">
                <a:solidFill>
                  <a:srgbClr val="FF0000"/>
                </a:solidFill>
              </a:rPr>
              <a:t>An action that is taken or an order that is given to force a country to obey international laws by limiting or stopping trade with that country, by not allowing economic aid for that country, etc.</a:t>
            </a:r>
          </a:p>
        </p:txBody>
      </p:sp>
    </p:spTree>
    <p:extLst>
      <p:ext uri="{BB962C8B-B14F-4D97-AF65-F5344CB8AC3E}">
        <p14:creationId xmlns:p14="http://schemas.microsoft.com/office/powerpoint/2010/main" val="396425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Military Action </a:t>
            </a:r>
          </a:p>
        </p:txBody>
      </p:sp>
      <p:sp>
        <p:nvSpPr>
          <p:cNvPr id="3" name="Content Placeholder 2"/>
          <p:cNvSpPr>
            <a:spLocks noGrp="1"/>
          </p:cNvSpPr>
          <p:nvPr>
            <p:ph idx="1"/>
          </p:nvPr>
        </p:nvSpPr>
        <p:spPr/>
        <p:txBody>
          <a:bodyPr/>
          <a:lstStyle/>
          <a:p>
            <a:r>
              <a:rPr lang="en-US" dirty="0">
                <a:solidFill>
                  <a:srgbClr val="FF0000"/>
                </a:solidFill>
              </a:rPr>
              <a:t>Military action can include:</a:t>
            </a:r>
          </a:p>
          <a:p>
            <a:pPr lvl="1"/>
            <a:r>
              <a:rPr lang="en-US" dirty="0">
                <a:solidFill>
                  <a:srgbClr val="FF0000"/>
                </a:solidFill>
              </a:rPr>
              <a:t>Sending in troops for peacekeeping efforts in order to provide support and maintain security</a:t>
            </a:r>
          </a:p>
          <a:p>
            <a:pPr lvl="1"/>
            <a:r>
              <a:rPr lang="en-US" dirty="0">
                <a:solidFill>
                  <a:srgbClr val="FF0000"/>
                </a:solidFill>
              </a:rPr>
              <a:t>Providing troops to assist an existing military effort</a:t>
            </a:r>
          </a:p>
          <a:p>
            <a:pPr lvl="1"/>
            <a:r>
              <a:rPr lang="en-US" dirty="0">
                <a:solidFill>
                  <a:srgbClr val="FF0000"/>
                </a:solidFill>
              </a:rPr>
              <a:t>Enacting blockades, or stopping people or supplies from entering or leaving a port or country</a:t>
            </a:r>
          </a:p>
          <a:p>
            <a:pPr lvl="1"/>
            <a:r>
              <a:rPr lang="en-US" dirty="0">
                <a:solidFill>
                  <a:srgbClr val="FF0000"/>
                </a:solidFill>
              </a:rPr>
              <a:t>Declaration of war on another country  </a:t>
            </a:r>
          </a:p>
          <a:p>
            <a:pPr lvl="1"/>
            <a:endParaRPr lang="en-US" dirty="0"/>
          </a:p>
        </p:txBody>
      </p:sp>
    </p:spTree>
    <p:extLst>
      <p:ext uri="{BB962C8B-B14F-4D97-AF65-F5344CB8AC3E}">
        <p14:creationId xmlns:p14="http://schemas.microsoft.com/office/powerpoint/2010/main" val="342864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You’re the Committee!</a:t>
            </a:r>
          </a:p>
        </p:txBody>
      </p:sp>
      <p:sp>
        <p:nvSpPr>
          <p:cNvPr id="3" name="Text Placeholder 2"/>
          <p:cNvSpPr>
            <a:spLocks noGrp="1"/>
          </p:cNvSpPr>
          <p:nvPr>
            <p:ph type="body" idx="1"/>
          </p:nvPr>
        </p:nvSpPr>
        <p:spPr>
          <a:xfrm>
            <a:off x="4267200" y="1066800"/>
            <a:ext cx="4724398" cy="2895600"/>
          </a:xfrm>
        </p:spPr>
        <p:txBody>
          <a:bodyPr>
            <a:normAutofit fontScale="85000" lnSpcReduction="20000"/>
          </a:bodyPr>
          <a:lstStyle/>
          <a:p>
            <a:r>
              <a:rPr lang="en-US" dirty="0"/>
              <a:t>You will now be on an International Advisory Committee where you will learn about an international conflict/incident and provide an advisory opinion on how the U.S. should handle the situation. </a:t>
            </a:r>
          </a:p>
        </p:txBody>
      </p:sp>
      <p:pic>
        <p:nvPicPr>
          <p:cNvPr id="5" name="Picture 4"/>
          <p:cNvPicPr>
            <a:picLocks noChangeAspect="1"/>
          </p:cNvPicPr>
          <p:nvPr/>
        </p:nvPicPr>
        <p:blipFill>
          <a:blip r:embed="rId2" cstate="print"/>
          <a:stretch>
            <a:fillRect/>
          </a:stretch>
        </p:blipFill>
        <p:spPr>
          <a:xfrm>
            <a:off x="228600" y="762000"/>
            <a:ext cx="2743200" cy="2743200"/>
          </a:xfrm>
          <a:prstGeom prst="rect">
            <a:avLst/>
          </a:prstGeom>
        </p:spPr>
      </p:pic>
    </p:spTree>
    <p:extLst>
      <p:ext uri="{BB962C8B-B14F-4D97-AF65-F5344CB8AC3E}">
        <p14:creationId xmlns:p14="http://schemas.microsoft.com/office/powerpoint/2010/main" val="3297887166"/>
      </p:ext>
    </p:extLst>
  </p:cSld>
  <p:clrMapOvr>
    <a:masterClrMapping/>
  </p:clrMapOvr>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 Wheel</Template>
  <TotalTime>5150</TotalTime>
  <Words>1426</Words>
  <Application>Microsoft Office PowerPoint</Application>
  <PresentationFormat>On-screen Show (4:3)</PresentationFormat>
  <Paragraphs>128</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Bernard MT Condensed</vt:lpstr>
      <vt:lpstr>Calibri</vt:lpstr>
      <vt:lpstr>Cambria</vt:lpstr>
      <vt:lpstr>Comic Sans MS</vt:lpstr>
      <vt:lpstr>Times New Roman</vt:lpstr>
      <vt:lpstr>Curriculum Wheel</vt:lpstr>
      <vt:lpstr>International Conflict Advisory Committee</vt:lpstr>
      <vt:lpstr>Review: What are the goals and objectives of foreign policy? </vt:lpstr>
      <vt:lpstr>Dealing With International Conflicts </vt:lpstr>
      <vt:lpstr>Diplomacy</vt:lpstr>
      <vt:lpstr>Peacekeeping Efforts</vt:lpstr>
      <vt:lpstr>Humanitarian Aid</vt:lpstr>
      <vt:lpstr>Embargos and Sanctions</vt:lpstr>
      <vt:lpstr>Military Action </vt:lpstr>
      <vt:lpstr>You’re the Committee!</vt:lpstr>
      <vt:lpstr>World War I</vt:lpstr>
      <vt:lpstr>World War II</vt:lpstr>
      <vt:lpstr>Korean War</vt:lpstr>
      <vt:lpstr>Bay of Pigs</vt:lpstr>
      <vt:lpstr>Cuban Missile Crisis</vt:lpstr>
      <vt:lpstr>Vietnam War</vt:lpstr>
      <vt:lpstr>Iran Hostage Crisis</vt:lpstr>
      <vt:lpstr>Gulf War I</vt:lpstr>
      <vt:lpstr>Second Gulf War </vt:lpstr>
      <vt:lpstr>Checking for Understanding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 Watson</dc:creator>
  <cp:lastModifiedBy>Lawrence, Nicholas R.</cp:lastModifiedBy>
  <cp:revision>55</cp:revision>
  <cp:lastPrinted>2018-03-16T13:51:30Z</cp:lastPrinted>
  <dcterms:created xsi:type="dcterms:W3CDTF">2015-08-19T15:25:43Z</dcterms:created>
  <dcterms:modified xsi:type="dcterms:W3CDTF">2018-03-16T13:52:12Z</dcterms:modified>
</cp:coreProperties>
</file>