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3" r:id="rId3"/>
    <p:sldId id="257" r:id="rId4"/>
    <p:sldId id="274" r:id="rId5"/>
    <p:sldId id="275" r:id="rId6"/>
    <p:sldId id="279" r:id="rId7"/>
    <p:sldId id="286" r:id="rId8"/>
    <p:sldId id="280" r:id="rId9"/>
    <p:sldId id="281" r:id="rId10"/>
    <p:sldId id="283" r:id="rId11"/>
    <p:sldId id="292" r:id="rId12"/>
    <p:sldId id="290" r:id="rId13"/>
    <p:sldId id="282" r:id="rId14"/>
    <p:sldId id="260" r:id="rId15"/>
    <p:sldId id="258" r:id="rId16"/>
    <p:sldId id="264" r:id="rId17"/>
    <p:sldId id="287" r:id="rId18"/>
    <p:sldId id="288" r:id="rId19"/>
    <p:sldId id="291" r:id="rId20"/>
    <p:sldId id="289"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031C0-7EF3-1FDE-6AE7-18D4BF78E3A1}" v="23" dt="2022-11-03T16:13:04.120"/>
    <p1510:client id="{0562B121-6E4C-C6C3-2D8D-2B4F73BB07B1}" v="23" dt="2022-09-09T17:12:11.416"/>
    <p1510:client id="{096BA046-62CC-F03F-B84A-427803B5F8FF}" v="1088" dt="2022-10-26T15:24:06.069"/>
    <p1510:client id="{0A400528-76E8-4D4F-9822-3201F64FA6E6}" v="273" dt="2021-11-16T15:04:24.922"/>
    <p1510:client id="{223E3C9E-197B-B0A9-BB79-176DDBD64418}" v="111" dt="2022-09-14T18:42:50.743"/>
    <p1510:client id="{29FD6767-FA47-2FDE-F0C4-C08E2F87A88C}" v="91" dt="2022-11-16T18:56:23.236"/>
    <p1510:client id="{2BE6C085-9179-0E6B-5169-8F7E76E54EBE}" v="9" dt="2022-11-01T16:24:55.147"/>
    <p1510:client id="{5753B3B3-A33E-C7F2-F0E3-54BF393C7FF7}" v="100" dt="2022-10-28T16:05:27.353"/>
    <p1510:client id="{7BC5E2E0-8E7B-0A94-E9BA-70E6720392AB}" v="432" dt="2022-11-01T15:52:06.573"/>
    <p1510:client id="{7C17B948-328F-1A17-1799-C96726D5D97B}" v="110" dt="2022-09-26T18:41:46.234"/>
    <p1510:client id="{7F2E97C3-4AC0-EE76-660B-0DFC96E9B417}" v="227" dt="2022-10-25T17:55:36.302"/>
    <p1510:client id="{950A9337-D15B-44C1-1CBC-01B89A67F91B}" v="9" dt="2022-11-02T12:24:18.014"/>
    <p1510:client id="{9CBEA777-C005-8332-B6F3-51ECB286C15D}" v="51" dt="2022-09-12T18:24:42.813"/>
    <p1510:client id="{BC34021F-5CBF-DF58-23ED-C81382B820F3}" v="447" dt="2021-11-16T15:57:54.607"/>
    <p1510:client id="{D46EB6E0-F9F7-0BCB-4BB8-F73A4E53DAA7}" v="1429" dt="2022-10-31T19:00:25.631"/>
    <p1510:client id="{D9E1A0F2-5A14-2741-BCFD-FB6AADB83144}" v="60" dt="2022-09-07T12:40:55.624"/>
    <p1510:client id="{DBF53751-9916-0A8B-D0DD-1A42BA8AD11A}" v="25" dt="2021-11-16T15:23:56.573"/>
    <p1510:client id="{EE1D5657-A96A-F205-4F8A-C193E4DDA84D}" v="53" dt="2021-11-16T15:19:00.745"/>
    <p1510:client id="{F103BAF2-C52D-7FD9-6411-6B92FB558CD3}" v="26" dt="2022-09-09T12:07:04.860"/>
    <p1510:client id="{FFB526F9-4998-C706-86A0-899B1A9072A6}" v="42" dt="2021-11-16T15:12:02.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8A41C-CDA2-46C0-8EC9-8C67E5FFF3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D1A5D09-F8F2-4E99-9C34-5EEC34EB0861}">
      <dgm:prSet/>
      <dgm:spPr/>
      <dgm:t>
        <a:bodyPr/>
        <a:lstStyle/>
        <a:p>
          <a:r>
            <a:rPr lang="en-US">
              <a:latin typeface="Rockwell"/>
            </a:rPr>
            <a:t>Diploma Options</a:t>
          </a:r>
        </a:p>
      </dgm:t>
    </dgm:pt>
    <dgm:pt modelId="{BD7948D3-02EC-4EDF-BC2A-C41304D94FA2}" type="parTrans" cxnId="{5FC2B3CA-8523-4566-A597-CE232D5CE932}">
      <dgm:prSet/>
      <dgm:spPr/>
      <dgm:t>
        <a:bodyPr/>
        <a:lstStyle/>
        <a:p>
          <a:endParaRPr lang="en-US"/>
        </a:p>
      </dgm:t>
    </dgm:pt>
    <dgm:pt modelId="{16DA438A-CAE8-4011-B11D-1206589E80D7}" type="sibTrans" cxnId="{5FC2B3CA-8523-4566-A597-CE232D5CE932}">
      <dgm:prSet/>
      <dgm:spPr/>
      <dgm:t>
        <a:bodyPr/>
        <a:lstStyle/>
        <a:p>
          <a:endParaRPr lang="en-US"/>
        </a:p>
      </dgm:t>
    </dgm:pt>
    <dgm:pt modelId="{C65907EF-6405-419D-A803-617038725361}">
      <dgm:prSet/>
      <dgm:spPr/>
      <dgm:t>
        <a:bodyPr/>
        <a:lstStyle/>
        <a:p>
          <a:r>
            <a:rPr lang="en-US">
              <a:latin typeface="Rockwell"/>
            </a:rPr>
            <a:t>Dual Enrollment</a:t>
          </a:r>
        </a:p>
      </dgm:t>
    </dgm:pt>
    <dgm:pt modelId="{629AEFC1-8EA7-4A35-BAF9-F89162EAA2EC}" type="parTrans" cxnId="{5FF83F50-FBBD-4E33-A32B-44FEA93D6DDD}">
      <dgm:prSet/>
      <dgm:spPr/>
      <dgm:t>
        <a:bodyPr/>
        <a:lstStyle/>
        <a:p>
          <a:endParaRPr lang="en-US"/>
        </a:p>
      </dgm:t>
    </dgm:pt>
    <dgm:pt modelId="{775A0F32-892C-4934-A1B4-5D10BDFD785B}" type="sibTrans" cxnId="{5FF83F50-FBBD-4E33-A32B-44FEA93D6DDD}">
      <dgm:prSet/>
      <dgm:spPr/>
      <dgm:t>
        <a:bodyPr/>
        <a:lstStyle/>
        <a:p>
          <a:endParaRPr lang="en-US"/>
        </a:p>
      </dgm:t>
    </dgm:pt>
    <dgm:pt modelId="{309D886E-11A0-42D3-9CA8-1E379076B67C}">
      <dgm:prSet/>
      <dgm:spPr/>
      <dgm:t>
        <a:bodyPr/>
        <a:lstStyle/>
        <a:p>
          <a:r>
            <a:rPr lang="en-US">
              <a:latin typeface="Rockwell"/>
            </a:rPr>
            <a:t>Career/Technical Pathways</a:t>
          </a:r>
        </a:p>
      </dgm:t>
    </dgm:pt>
    <dgm:pt modelId="{F0E0F117-73DB-4091-85DB-BBE7A407CED2}" type="parTrans" cxnId="{9874D78C-BBFA-4119-9422-10C88B063D44}">
      <dgm:prSet/>
      <dgm:spPr/>
      <dgm:t>
        <a:bodyPr/>
        <a:lstStyle/>
        <a:p>
          <a:endParaRPr lang="en-US"/>
        </a:p>
      </dgm:t>
    </dgm:pt>
    <dgm:pt modelId="{B5C484E5-D765-47F3-977C-9917D6C26831}" type="sibTrans" cxnId="{9874D78C-BBFA-4119-9422-10C88B063D44}">
      <dgm:prSet/>
      <dgm:spPr/>
      <dgm:t>
        <a:bodyPr/>
        <a:lstStyle/>
        <a:p>
          <a:endParaRPr lang="en-US"/>
        </a:p>
      </dgm:t>
    </dgm:pt>
    <dgm:pt modelId="{F2AC93DD-9158-4BC4-A124-D1A6A48102EC}">
      <dgm:prSet/>
      <dgm:spPr/>
      <dgm:t>
        <a:bodyPr/>
        <a:lstStyle/>
        <a:p>
          <a:r>
            <a:rPr lang="en-US">
              <a:latin typeface="Rockwell"/>
            </a:rPr>
            <a:t>College or University</a:t>
          </a:r>
        </a:p>
      </dgm:t>
    </dgm:pt>
    <dgm:pt modelId="{4E6F0520-4314-4A81-BD95-E435E8A74516}" type="parTrans" cxnId="{A50D3CE7-9CC1-4A36-B530-5C9CA79A7600}">
      <dgm:prSet/>
      <dgm:spPr/>
      <dgm:t>
        <a:bodyPr/>
        <a:lstStyle/>
        <a:p>
          <a:endParaRPr lang="en-US"/>
        </a:p>
      </dgm:t>
    </dgm:pt>
    <dgm:pt modelId="{38E061F0-C1B6-4263-B4FF-0B7455D08D14}" type="sibTrans" cxnId="{A50D3CE7-9CC1-4A36-B530-5C9CA79A7600}">
      <dgm:prSet/>
      <dgm:spPr/>
      <dgm:t>
        <a:bodyPr/>
        <a:lstStyle/>
        <a:p>
          <a:endParaRPr lang="en-US"/>
        </a:p>
      </dgm:t>
    </dgm:pt>
    <dgm:pt modelId="{A36CB7DF-CCEC-44C6-ACCA-CEEE7077F8A9}">
      <dgm:prSet phldr="0"/>
      <dgm:spPr/>
      <dgm:t>
        <a:bodyPr/>
        <a:lstStyle/>
        <a:p>
          <a:pPr rtl="0"/>
          <a:r>
            <a:rPr lang="en-US" dirty="0">
              <a:latin typeface="Rockwell"/>
            </a:rPr>
            <a:t>High School Acceleration</a:t>
          </a:r>
        </a:p>
      </dgm:t>
    </dgm:pt>
    <dgm:pt modelId="{536B28A9-E631-4F11-8022-F5A7F6EDD58B}" type="parTrans" cxnId="{B53BCA36-C47C-41FC-B054-12771C47045C}">
      <dgm:prSet/>
      <dgm:spPr/>
    </dgm:pt>
    <dgm:pt modelId="{837A5E72-81E6-472D-AB03-D8EC69E24FF1}" type="sibTrans" cxnId="{B53BCA36-C47C-41FC-B054-12771C47045C}">
      <dgm:prSet/>
      <dgm:spPr/>
    </dgm:pt>
    <dgm:pt modelId="{76A45C53-074B-4F07-A036-5084C260922A}" type="pres">
      <dgm:prSet presAssocID="{BD68A41C-CDA2-46C0-8EC9-8C67E5FFF3AF}" presName="hierChild1" presStyleCnt="0">
        <dgm:presLayoutVars>
          <dgm:chPref val="1"/>
          <dgm:dir/>
          <dgm:animOne val="branch"/>
          <dgm:animLvl val="lvl"/>
          <dgm:resizeHandles/>
        </dgm:presLayoutVars>
      </dgm:prSet>
      <dgm:spPr/>
    </dgm:pt>
    <dgm:pt modelId="{62F2EB04-4608-45FD-B1CB-3E3BFD2F6D4A}" type="pres">
      <dgm:prSet presAssocID="{A36CB7DF-CCEC-44C6-ACCA-CEEE7077F8A9}" presName="hierRoot1" presStyleCnt="0"/>
      <dgm:spPr/>
    </dgm:pt>
    <dgm:pt modelId="{6B726F10-3FC6-48A2-8A37-1FA43C456ADF}" type="pres">
      <dgm:prSet presAssocID="{A36CB7DF-CCEC-44C6-ACCA-CEEE7077F8A9}" presName="composite" presStyleCnt="0"/>
      <dgm:spPr/>
    </dgm:pt>
    <dgm:pt modelId="{0F502A43-7DD0-484F-BE60-0F4AB9799CE6}" type="pres">
      <dgm:prSet presAssocID="{A36CB7DF-CCEC-44C6-ACCA-CEEE7077F8A9}" presName="background" presStyleLbl="node0" presStyleIdx="0" presStyleCnt="5"/>
      <dgm:spPr/>
    </dgm:pt>
    <dgm:pt modelId="{E0C057D4-73BA-41E5-B78E-AF602C8DE696}" type="pres">
      <dgm:prSet presAssocID="{A36CB7DF-CCEC-44C6-ACCA-CEEE7077F8A9}" presName="text" presStyleLbl="fgAcc0" presStyleIdx="0" presStyleCnt="5">
        <dgm:presLayoutVars>
          <dgm:chPref val="3"/>
        </dgm:presLayoutVars>
      </dgm:prSet>
      <dgm:spPr/>
    </dgm:pt>
    <dgm:pt modelId="{AC24B7E8-9FF4-4AE8-BAF1-4F6810FC52C8}" type="pres">
      <dgm:prSet presAssocID="{A36CB7DF-CCEC-44C6-ACCA-CEEE7077F8A9}" presName="hierChild2" presStyleCnt="0"/>
      <dgm:spPr/>
    </dgm:pt>
    <dgm:pt modelId="{514A43E6-23C6-44BC-86CC-E088C7293DEC}" type="pres">
      <dgm:prSet presAssocID="{7D1A5D09-F8F2-4E99-9C34-5EEC34EB0861}" presName="hierRoot1" presStyleCnt="0"/>
      <dgm:spPr/>
    </dgm:pt>
    <dgm:pt modelId="{0F5AA69B-3399-47E5-9BD7-ECB0C147673A}" type="pres">
      <dgm:prSet presAssocID="{7D1A5D09-F8F2-4E99-9C34-5EEC34EB0861}" presName="composite" presStyleCnt="0"/>
      <dgm:spPr/>
    </dgm:pt>
    <dgm:pt modelId="{C315FC89-6AB0-478B-933C-0A560EBBD2D3}" type="pres">
      <dgm:prSet presAssocID="{7D1A5D09-F8F2-4E99-9C34-5EEC34EB0861}" presName="background" presStyleLbl="node0" presStyleIdx="1" presStyleCnt="5"/>
      <dgm:spPr/>
    </dgm:pt>
    <dgm:pt modelId="{73365F5B-817F-4B48-8F37-C082A1A1CC44}" type="pres">
      <dgm:prSet presAssocID="{7D1A5D09-F8F2-4E99-9C34-5EEC34EB0861}" presName="text" presStyleLbl="fgAcc0" presStyleIdx="1" presStyleCnt="5">
        <dgm:presLayoutVars>
          <dgm:chPref val="3"/>
        </dgm:presLayoutVars>
      </dgm:prSet>
      <dgm:spPr/>
    </dgm:pt>
    <dgm:pt modelId="{3ECE20F1-9ECF-4895-B6ED-1D98A56C0A4C}" type="pres">
      <dgm:prSet presAssocID="{7D1A5D09-F8F2-4E99-9C34-5EEC34EB0861}" presName="hierChild2" presStyleCnt="0"/>
      <dgm:spPr/>
    </dgm:pt>
    <dgm:pt modelId="{BDC61162-41E8-4F0E-B573-C6BA1135973C}" type="pres">
      <dgm:prSet presAssocID="{C65907EF-6405-419D-A803-617038725361}" presName="hierRoot1" presStyleCnt="0"/>
      <dgm:spPr/>
    </dgm:pt>
    <dgm:pt modelId="{D5303223-097F-4DC5-A1A9-12B5FA05E493}" type="pres">
      <dgm:prSet presAssocID="{C65907EF-6405-419D-A803-617038725361}" presName="composite" presStyleCnt="0"/>
      <dgm:spPr/>
    </dgm:pt>
    <dgm:pt modelId="{99B01004-9142-42D7-B814-9F80E813B037}" type="pres">
      <dgm:prSet presAssocID="{C65907EF-6405-419D-A803-617038725361}" presName="background" presStyleLbl="node0" presStyleIdx="2" presStyleCnt="5"/>
      <dgm:spPr/>
    </dgm:pt>
    <dgm:pt modelId="{34DB1B0B-C696-4276-8961-5B35CF3E7D24}" type="pres">
      <dgm:prSet presAssocID="{C65907EF-6405-419D-A803-617038725361}" presName="text" presStyleLbl="fgAcc0" presStyleIdx="2" presStyleCnt="5">
        <dgm:presLayoutVars>
          <dgm:chPref val="3"/>
        </dgm:presLayoutVars>
      </dgm:prSet>
      <dgm:spPr/>
    </dgm:pt>
    <dgm:pt modelId="{F5D630F0-5C6D-4257-963B-4843A6C5AAC7}" type="pres">
      <dgm:prSet presAssocID="{C65907EF-6405-419D-A803-617038725361}" presName="hierChild2" presStyleCnt="0"/>
      <dgm:spPr/>
    </dgm:pt>
    <dgm:pt modelId="{00A02B45-6B4C-4EF8-B110-82A3C852BE7E}" type="pres">
      <dgm:prSet presAssocID="{309D886E-11A0-42D3-9CA8-1E379076B67C}" presName="hierRoot1" presStyleCnt="0"/>
      <dgm:spPr/>
    </dgm:pt>
    <dgm:pt modelId="{99236568-24BE-4ED3-940B-3B64343A3C9A}" type="pres">
      <dgm:prSet presAssocID="{309D886E-11A0-42D3-9CA8-1E379076B67C}" presName="composite" presStyleCnt="0"/>
      <dgm:spPr/>
    </dgm:pt>
    <dgm:pt modelId="{1760F78E-3B9F-41E3-8650-83B08D41F886}" type="pres">
      <dgm:prSet presAssocID="{309D886E-11A0-42D3-9CA8-1E379076B67C}" presName="background" presStyleLbl="node0" presStyleIdx="3" presStyleCnt="5"/>
      <dgm:spPr/>
    </dgm:pt>
    <dgm:pt modelId="{F2A5B1FE-5AE1-4B85-B344-5F7DD27F2AFF}" type="pres">
      <dgm:prSet presAssocID="{309D886E-11A0-42D3-9CA8-1E379076B67C}" presName="text" presStyleLbl="fgAcc0" presStyleIdx="3" presStyleCnt="5">
        <dgm:presLayoutVars>
          <dgm:chPref val="3"/>
        </dgm:presLayoutVars>
      </dgm:prSet>
      <dgm:spPr/>
    </dgm:pt>
    <dgm:pt modelId="{2108B2AC-A116-48AF-BEA8-6224D717DC6D}" type="pres">
      <dgm:prSet presAssocID="{309D886E-11A0-42D3-9CA8-1E379076B67C}" presName="hierChild2" presStyleCnt="0"/>
      <dgm:spPr/>
    </dgm:pt>
    <dgm:pt modelId="{188A1D2D-9D0F-4518-837C-82BFF9F3631F}" type="pres">
      <dgm:prSet presAssocID="{F2AC93DD-9158-4BC4-A124-D1A6A48102EC}" presName="hierRoot1" presStyleCnt="0"/>
      <dgm:spPr/>
    </dgm:pt>
    <dgm:pt modelId="{C61A1C2F-786E-40D5-8669-9E7038739AE9}" type="pres">
      <dgm:prSet presAssocID="{F2AC93DD-9158-4BC4-A124-D1A6A48102EC}" presName="composite" presStyleCnt="0"/>
      <dgm:spPr/>
    </dgm:pt>
    <dgm:pt modelId="{CA52D780-6E25-40C4-8AED-973169144050}" type="pres">
      <dgm:prSet presAssocID="{F2AC93DD-9158-4BC4-A124-D1A6A48102EC}" presName="background" presStyleLbl="node0" presStyleIdx="4" presStyleCnt="5"/>
      <dgm:spPr/>
    </dgm:pt>
    <dgm:pt modelId="{A84B0FEF-9EDE-4236-8BDC-397153DFAB47}" type="pres">
      <dgm:prSet presAssocID="{F2AC93DD-9158-4BC4-A124-D1A6A48102EC}" presName="text" presStyleLbl="fgAcc0" presStyleIdx="4" presStyleCnt="5">
        <dgm:presLayoutVars>
          <dgm:chPref val="3"/>
        </dgm:presLayoutVars>
      </dgm:prSet>
      <dgm:spPr/>
    </dgm:pt>
    <dgm:pt modelId="{76AC2415-9646-4BB7-8F72-666882CF3FD1}" type="pres">
      <dgm:prSet presAssocID="{F2AC93DD-9158-4BC4-A124-D1A6A48102EC}" presName="hierChild2" presStyleCnt="0"/>
      <dgm:spPr/>
    </dgm:pt>
  </dgm:ptLst>
  <dgm:cxnLst>
    <dgm:cxn modelId="{B53BCA36-C47C-41FC-B054-12771C47045C}" srcId="{BD68A41C-CDA2-46C0-8EC9-8C67E5FFF3AF}" destId="{A36CB7DF-CCEC-44C6-ACCA-CEEE7077F8A9}" srcOrd="0" destOrd="0" parTransId="{536B28A9-E631-4F11-8022-F5A7F6EDD58B}" sibTransId="{837A5E72-81E6-472D-AB03-D8EC69E24FF1}"/>
    <dgm:cxn modelId="{FBED0B3D-B94B-40E1-999B-4431A58BE327}" type="presOf" srcId="{A36CB7DF-CCEC-44C6-ACCA-CEEE7077F8A9}" destId="{E0C057D4-73BA-41E5-B78E-AF602C8DE696}" srcOrd="0" destOrd="0" presId="urn:microsoft.com/office/officeart/2005/8/layout/hierarchy1"/>
    <dgm:cxn modelId="{DEF44E42-CFFB-4DCB-BFB2-066A371227DC}" type="presOf" srcId="{C65907EF-6405-419D-A803-617038725361}" destId="{34DB1B0B-C696-4276-8961-5B35CF3E7D24}" srcOrd="0" destOrd="0" presId="urn:microsoft.com/office/officeart/2005/8/layout/hierarchy1"/>
    <dgm:cxn modelId="{5FF83F50-FBBD-4E33-A32B-44FEA93D6DDD}" srcId="{BD68A41C-CDA2-46C0-8EC9-8C67E5FFF3AF}" destId="{C65907EF-6405-419D-A803-617038725361}" srcOrd="2" destOrd="0" parTransId="{629AEFC1-8EA7-4A35-BAF9-F89162EAA2EC}" sibTransId="{775A0F32-892C-4934-A1B4-5D10BDFD785B}"/>
    <dgm:cxn modelId="{A850D773-9CC0-4D84-8C54-1A1E21D56A8A}" type="presOf" srcId="{F2AC93DD-9158-4BC4-A124-D1A6A48102EC}" destId="{A84B0FEF-9EDE-4236-8BDC-397153DFAB47}" srcOrd="0" destOrd="0" presId="urn:microsoft.com/office/officeart/2005/8/layout/hierarchy1"/>
    <dgm:cxn modelId="{3452AE79-DBBA-48EF-B2DF-1E879A2B174C}" type="presOf" srcId="{309D886E-11A0-42D3-9CA8-1E379076B67C}" destId="{F2A5B1FE-5AE1-4B85-B344-5F7DD27F2AFF}" srcOrd="0" destOrd="0" presId="urn:microsoft.com/office/officeart/2005/8/layout/hierarchy1"/>
    <dgm:cxn modelId="{9874D78C-BBFA-4119-9422-10C88B063D44}" srcId="{BD68A41C-CDA2-46C0-8EC9-8C67E5FFF3AF}" destId="{309D886E-11A0-42D3-9CA8-1E379076B67C}" srcOrd="3" destOrd="0" parTransId="{F0E0F117-73DB-4091-85DB-BBE7A407CED2}" sibTransId="{B5C484E5-D765-47F3-977C-9917D6C26831}"/>
    <dgm:cxn modelId="{340D019E-FDEE-46BB-9D46-AEE2AA5CA4E1}" type="presOf" srcId="{BD68A41C-CDA2-46C0-8EC9-8C67E5FFF3AF}" destId="{76A45C53-074B-4F07-A036-5084C260922A}" srcOrd="0" destOrd="0" presId="urn:microsoft.com/office/officeart/2005/8/layout/hierarchy1"/>
    <dgm:cxn modelId="{5FC2B3CA-8523-4566-A597-CE232D5CE932}" srcId="{BD68A41C-CDA2-46C0-8EC9-8C67E5FFF3AF}" destId="{7D1A5D09-F8F2-4E99-9C34-5EEC34EB0861}" srcOrd="1" destOrd="0" parTransId="{BD7948D3-02EC-4EDF-BC2A-C41304D94FA2}" sibTransId="{16DA438A-CAE8-4011-B11D-1206589E80D7}"/>
    <dgm:cxn modelId="{A50D3CE7-9CC1-4A36-B530-5C9CA79A7600}" srcId="{BD68A41C-CDA2-46C0-8EC9-8C67E5FFF3AF}" destId="{F2AC93DD-9158-4BC4-A124-D1A6A48102EC}" srcOrd="4" destOrd="0" parTransId="{4E6F0520-4314-4A81-BD95-E435E8A74516}" sibTransId="{38E061F0-C1B6-4263-B4FF-0B7455D08D14}"/>
    <dgm:cxn modelId="{D54211ED-4856-4BAA-A759-7B48140A1FCC}" type="presOf" srcId="{7D1A5D09-F8F2-4E99-9C34-5EEC34EB0861}" destId="{73365F5B-817F-4B48-8F37-C082A1A1CC44}" srcOrd="0" destOrd="0" presId="urn:microsoft.com/office/officeart/2005/8/layout/hierarchy1"/>
    <dgm:cxn modelId="{D443F26D-3C25-451F-AB0B-BF11FD9657C6}" type="presParOf" srcId="{76A45C53-074B-4F07-A036-5084C260922A}" destId="{62F2EB04-4608-45FD-B1CB-3E3BFD2F6D4A}" srcOrd="0" destOrd="0" presId="urn:microsoft.com/office/officeart/2005/8/layout/hierarchy1"/>
    <dgm:cxn modelId="{405954BA-A5B8-4CE7-AF21-DE190EBB71E3}" type="presParOf" srcId="{62F2EB04-4608-45FD-B1CB-3E3BFD2F6D4A}" destId="{6B726F10-3FC6-48A2-8A37-1FA43C456ADF}" srcOrd="0" destOrd="0" presId="urn:microsoft.com/office/officeart/2005/8/layout/hierarchy1"/>
    <dgm:cxn modelId="{D98A3763-8B64-4CBC-9EA3-8C83216BB1C0}" type="presParOf" srcId="{6B726F10-3FC6-48A2-8A37-1FA43C456ADF}" destId="{0F502A43-7DD0-484F-BE60-0F4AB9799CE6}" srcOrd="0" destOrd="0" presId="urn:microsoft.com/office/officeart/2005/8/layout/hierarchy1"/>
    <dgm:cxn modelId="{518A5AD8-57A9-4E9A-A62F-E812EC9B8A83}" type="presParOf" srcId="{6B726F10-3FC6-48A2-8A37-1FA43C456ADF}" destId="{E0C057D4-73BA-41E5-B78E-AF602C8DE696}" srcOrd="1" destOrd="0" presId="urn:microsoft.com/office/officeart/2005/8/layout/hierarchy1"/>
    <dgm:cxn modelId="{9A33E923-FBE3-476E-BB00-9F1C798BE9AD}" type="presParOf" srcId="{62F2EB04-4608-45FD-B1CB-3E3BFD2F6D4A}" destId="{AC24B7E8-9FF4-4AE8-BAF1-4F6810FC52C8}" srcOrd="1" destOrd="0" presId="urn:microsoft.com/office/officeart/2005/8/layout/hierarchy1"/>
    <dgm:cxn modelId="{C4004973-B614-4862-AC20-D0EA6DFA50CB}" type="presParOf" srcId="{76A45C53-074B-4F07-A036-5084C260922A}" destId="{514A43E6-23C6-44BC-86CC-E088C7293DEC}" srcOrd="1" destOrd="0" presId="urn:microsoft.com/office/officeart/2005/8/layout/hierarchy1"/>
    <dgm:cxn modelId="{888581BE-4DA1-43C3-9410-9E5EEF39C8BA}" type="presParOf" srcId="{514A43E6-23C6-44BC-86CC-E088C7293DEC}" destId="{0F5AA69B-3399-47E5-9BD7-ECB0C147673A}" srcOrd="0" destOrd="0" presId="urn:microsoft.com/office/officeart/2005/8/layout/hierarchy1"/>
    <dgm:cxn modelId="{7E008AFD-083E-40AA-A5AF-0A3F428A7C40}" type="presParOf" srcId="{0F5AA69B-3399-47E5-9BD7-ECB0C147673A}" destId="{C315FC89-6AB0-478B-933C-0A560EBBD2D3}" srcOrd="0" destOrd="0" presId="urn:microsoft.com/office/officeart/2005/8/layout/hierarchy1"/>
    <dgm:cxn modelId="{20744A0C-198E-4FAF-A1DD-C44FFB14A9EF}" type="presParOf" srcId="{0F5AA69B-3399-47E5-9BD7-ECB0C147673A}" destId="{73365F5B-817F-4B48-8F37-C082A1A1CC44}" srcOrd="1" destOrd="0" presId="urn:microsoft.com/office/officeart/2005/8/layout/hierarchy1"/>
    <dgm:cxn modelId="{F89E765A-AB1F-451D-AFC8-343AF213AAA2}" type="presParOf" srcId="{514A43E6-23C6-44BC-86CC-E088C7293DEC}" destId="{3ECE20F1-9ECF-4895-B6ED-1D98A56C0A4C}" srcOrd="1" destOrd="0" presId="urn:microsoft.com/office/officeart/2005/8/layout/hierarchy1"/>
    <dgm:cxn modelId="{ED0FB501-E261-49D2-AA0B-ABCEA0ADB322}" type="presParOf" srcId="{76A45C53-074B-4F07-A036-5084C260922A}" destId="{BDC61162-41E8-4F0E-B573-C6BA1135973C}" srcOrd="2" destOrd="0" presId="urn:microsoft.com/office/officeart/2005/8/layout/hierarchy1"/>
    <dgm:cxn modelId="{83446010-9516-4BAE-90D3-4718981E0581}" type="presParOf" srcId="{BDC61162-41E8-4F0E-B573-C6BA1135973C}" destId="{D5303223-097F-4DC5-A1A9-12B5FA05E493}" srcOrd="0" destOrd="0" presId="urn:microsoft.com/office/officeart/2005/8/layout/hierarchy1"/>
    <dgm:cxn modelId="{A8BED05B-E770-4F6A-A809-05C0873D865C}" type="presParOf" srcId="{D5303223-097F-4DC5-A1A9-12B5FA05E493}" destId="{99B01004-9142-42D7-B814-9F80E813B037}" srcOrd="0" destOrd="0" presId="urn:microsoft.com/office/officeart/2005/8/layout/hierarchy1"/>
    <dgm:cxn modelId="{D25EB3A6-E60D-46B9-A522-78EA48F7EB6B}" type="presParOf" srcId="{D5303223-097F-4DC5-A1A9-12B5FA05E493}" destId="{34DB1B0B-C696-4276-8961-5B35CF3E7D24}" srcOrd="1" destOrd="0" presId="urn:microsoft.com/office/officeart/2005/8/layout/hierarchy1"/>
    <dgm:cxn modelId="{AA1064E5-73F5-403C-8568-4A39C9E13AB6}" type="presParOf" srcId="{BDC61162-41E8-4F0E-B573-C6BA1135973C}" destId="{F5D630F0-5C6D-4257-963B-4843A6C5AAC7}" srcOrd="1" destOrd="0" presId="urn:microsoft.com/office/officeart/2005/8/layout/hierarchy1"/>
    <dgm:cxn modelId="{42BDE732-5609-4522-9909-4FBC58F49979}" type="presParOf" srcId="{76A45C53-074B-4F07-A036-5084C260922A}" destId="{00A02B45-6B4C-4EF8-B110-82A3C852BE7E}" srcOrd="3" destOrd="0" presId="urn:microsoft.com/office/officeart/2005/8/layout/hierarchy1"/>
    <dgm:cxn modelId="{A4B934A9-6AC6-4498-8CF7-E42E5E7F4CEF}" type="presParOf" srcId="{00A02B45-6B4C-4EF8-B110-82A3C852BE7E}" destId="{99236568-24BE-4ED3-940B-3B64343A3C9A}" srcOrd="0" destOrd="0" presId="urn:microsoft.com/office/officeart/2005/8/layout/hierarchy1"/>
    <dgm:cxn modelId="{1897EAD4-3970-4263-8595-A2211B37197B}" type="presParOf" srcId="{99236568-24BE-4ED3-940B-3B64343A3C9A}" destId="{1760F78E-3B9F-41E3-8650-83B08D41F886}" srcOrd="0" destOrd="0" presId="urn:microsoft.com/office/officeart/2005/8/layout/hierarchy1"/>
    <dgm:cxn modelId="{66491925-CF39-4F49-A17A-67E78BA1375E}" type="presParOf" srcId="{99236568-24BE-4ED3-940B-3B64343A3C9A}" destId="{F2A5B1FE-5AE1-4B85-B344-5F7DD27F2AFF}" srcOrd="1" destOrd="0" presId="urn:microsoft.com/office/officeart/2005/8/layout/hierarchy1"/>
    <dgm:cxn modelId="{FBA7BD64-92FB-49C8-A1B2-B09F86E9634E}" type="presParOf" srcId="{00A02B45-6B4C-4EF8-B110-82A3C852BE7E}" destId="{2108B2AC-A116-48AF-BEA8-6224D717DC6D}" srcOrd="1" destOrd="0" presId="urn:microsoft.com/office/officeart/2005/8/layout/hierarchy1"/>
    <dgm:cxn modelId="{BF13AD8E-123B-46A2-AE33-3445C32A8672}" type="presParOf" srcId="{76A45C53-074B-4F07-A036-5084C260922A}" destId="{188A1D2D-9D0F-4518-837C-82BFF9F3631F}" srcOrd="4" destOrd="0" presId="urn:microsoft.com/office/officeart/2005/8/layout/hierarchy1"/>
    <dgm:cxn modelId="{0220DFDC-F5C7-4299-910D-DBA06194FC0D}" type="presParOf" srcId="{188A1D2D-9D0F-4518-837C-82BFF9F3631F}" destId="{C61A1C2F-786E-40D5-8669-9E7038739AE9}" srcOrd="0" destOrd="0" presId="urn:microsoft.com/office/officeart/2005/8/layout/hierarchy1"/>
    <dgm:cxn modelId="{FD7C1258-7AAE-4749-9178-52618652DE4B}" type="presParOf" srcId="{C61A1C2F-786E-40D5-8669-9E7038739AE9}" destId="{CA52D780-6E25-40C4-8AED-973169144050}" srcOrd="0" destOrd="0" presId="urn:microsoft.com/office/officeart/2005/8/layout/hierarchy1"/>
    <dgm:cxn modelId="{B5D951E8-DD73-424A-A128-7C229220314E}" type="presParOf" srcId="{C61A1C2F-786E-40D5-8669-9E7038739AE9}" destId="{A84B0FEF-9EDE-4236-8BDC-397153DFAB47}" srcOrd="1" destOrd="0" presId="urn:microsoft.com/office/officeart/2005/8/layout/hierarchy1"/>
    <dgm:cxn modelId="{386C0C44-3C79-49EA-AF16-85900DB86750}" type="presParOf" srcId="{188A1D2D-9D0F-4518-837C-82BFF9F3631F}" destId="{76AC2415-9646-4BB7-8F72-666882CF3FD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ABC74-9657-4620-BEE4-B7A81B9C810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93C2459-6E7A-4FEF-9431-DDF4A2E7BBF0}">
      <dgm:prSet/>
      <dgm:spPr/>
      <dgm:t>
        <a:bodyPr/>
        <a:lstStyle/>
        <a:p>
          <a:r>
            <a:rPr lang="en-US" b="1"/>
            <a:t>Campuses:</a:t>
          </a:r>
          <a:endParaRPr lang="en-US"/>
        </a:p>
      </dgm:t>
    </dgm:pt>
    <dgm:pt modelId="{4BD33EC8-1C32-4A1F-8501-F2571A6E2B56}" type="parTrans" cxnId="{BBEBD0CA-B6E8-4EB5-89AA-B3D0B35F16FE}">
      <dgm:prSet/>
      <dgm:spPr/>
      <dgm:t>
        <a:bodyPr/>
        <a:lstStyle/>
        <a:p>
          <a:endParaRPr lang="en-US"/>
        </a:p>
      </dgm:t>
    </dgm:pt>
    <dgm:pt modelId="{1A5B3EA1-EE39-4B93-9289-3F8EA4BC6318}" type="sibTrans" cxnId="{BBEBD0CA-B6E8-4EB5-89AA-B3D0B35F16FE}">
      <dgm:prSet/>
      <dgm:spPr/>
      <dgm:t>
        <a:bodyPr/>
        <a:lstStyle/>
        <a:p>
          <a:endParaRPr lang="en-US"/>
        </a:p>
      </dgm:t>
    </dgm:pt>
    <dgm:pt modelId="{0713D11C-EB4B-4721-9EBA-C3FEAC3DA600}">
      <dgm:prSet/>
      <dgm:spPr/>
      <dgm:t>
        <a:bodyPr/>
        <a:lstStyle/>
        <a:p>
          <a:r>
            <a:rPr lang="en-US"/>
            <a:t>George T. Baker Aviation</a:t>
          </a:r>
        </a:p>
      </dgm:t>
    </dgm:pt>
    <dgm:pt modelId="{4182FCD1-EA4D-40CC-BB44-5203D6608A99}" type="parTrans" cxnId="{8CD1E753-7F8D-409B-8551-B9F386AAF9EB}">
      <dgm:prSet/>
      <dgm:spPr/>
      <dgm:t>
        <a:bodyPr/>
        <a:lstStyle/>
        <a:p>
          <a:endParaRPr lang="en-US"/>
        </a:p>
      </dgm:t>
    </dgm:pt>
    <dgm:pt modelId="{92A3468C-9A09-4862-93E6-A96AEEF21CBB}" type="sibTrans" cxnId="{8CD1E753-7F8D-409B-8551-B9F386AAF9EB}">
      <dgm:prSet/>
      <dgm:spPr/>
      <dgm:t>
        <a:bodyPr/>
        <a:lstStyle/>
        <a:p>
          <a:endParaRPr lang="en-US"/>
        </a:p>
      </dgm:t>
    </dgm:pt>
    <dgm:pt modelId="{71B4E0AE-4C04-4D39-835C-A4C3AC7403BE}">
      <dgm:prSet/>
      <dgm:spPr/>
      <dgm:t>
        <a:bodyPr/>
        <a:lstStyle/>
        <a:p>
          <a:r>
            <a:rPr lang="en-US"/>
            <a:t>D.A. Dorsey Technical College</a:t>
          </a:r>
        </a:p>
      </dgm:t>
    </dgm:pt>
    <dgm:pt modelId="{08E74DC8-C654-4683-A1EC-B7C8E97D0C20}" type="parTrans" cxnId="{F69DA98F-6419-4DB7-9483-F747C6830429}">
      <dgm:prSet/>
      <dgm:spPr/>
      <dgm:t>
        <a:bodyPr/>
        <a:lstStyle/>
        <a:p>
          <a:endParaRPr lang="en-US"/>
        </a:p>
      </dgm:t>
    </dgm:pt>
    <dgm:pt modelId="{79E51345-AFD1-49B8-AB4E-973658097E02}" type="sibTrans" cxnId="{F69DA98F-6419-4DB7-9483-F747C6830429}">
      <dgm:prSet/>
      <dgm:spPr/>
      <dgm:t>
        <a:bodyPr/>
        <a:lstStyle/>
        <a:p>
          <a:endParaRPr lang="en-US"/>
        </a:p>
      </dgm:t>
    </dgm:pt>
    <dgm:pt modelId="{B71F38D1-BFE5-483A-9304-DDF032AEF5F0}">
      <dgm:prSet/>
      <dgm:spPr/>
      <dgm:t>
        <a:bodyPr/>
        <a:lstStyle/>
        <a:p>
          <a:r>
            <a:rPr lang="en-US"/>
            <a:t>The English Center</a:t>
          </a:r>
        </a:p>
      </dgm:t>
    </dgm:pt>
    <dgm:pt modelId="{96BBF345-04F8-4104-85D6-9DA46CD1EA45}" type="parTrans" cxnId="{970D61E7-CB03-45EC-BB2A-C8C82EC76639}">
      <dgm:prSet/>
      <dgm:spPr/>
      <dgm:t>
        <a:bodyPr/>
        <a:lstStyle/>
        <a:p>
          <a:endParaRPr lang="en-US"/>
        </a:p>
      </dgm:t>
    </dgm:pt>
    <dgm:pt modelId="{9156696F-4133-40DD-8460-44D9BE03E970}" type="sibTrans" cxnId="{970D61E7-CB03-45EC-BB2A-C8C82EC76639}">
      <dgm:prSet/>
      <dgm:spPr/>
      <dgm:t>
        <a:bodyPr/>
        <a:lstStyle/>
        <a:p>
          <a:endParaRPr lang="en-US"/>
        </a:p>
      </dgm:t>
    </dgm:pt>
    <dgm:pt modelId="{200BE37E-A851-4F6F-B64C-760516F660C9}">
      <dgm:prSet/>
      <dgm:spPr/>
      <dgm:t>
        <a:bodyPr/>
        <a:lstStyle/>
        <a:p>
          <a:r>
            <a:rPr lang="en-US"/>
            <a:t>Lindsey Hopkins Technical College</a:t>
          </a:r>
        </a:p>
      </dgm:t>
    </dgm:pt>
    <dgm:pt modelId="{E4E98C0C-4726-43EC-A9AA-5B0DB72898FA}" type="parTrans" cxnId="{153C75B1-EBFC-47D6-9733-01AEC1669A09}">
      <dgm:prSet/>
      <dgm:spPr/>
      <dgm:t>
        <a:bodyPr/>
        <a:lstStyle/>
        <a:p>
          <a:endParaRPr lang="en-US"/>
        </a:p>
      </dgm:t>
    </dgm:pt>
    <dgm:pt modelId="{054B0938-E5A0-47C3-A44B-043965AD3350}" type="sibTrans" cxnId="{153C75B1-EBFC-47D6-9733-01AEC1669A09}">
      <dgm:prSet/>
      <dgm:spPr/>
      <dgm:t>
        <a:bodyPr/>
        <a:lstStyle/>
        <a:p>
          <a:endParaRPr lang="en-US"/>
        </a:p>
      </dgm:t>
    </dgm:pt>
    <dgm:pt modelId="{D3DE31C6-48ED-44B9-A9C2-09F094A20B55}">
      <dgm:prSet/>
      <dgm:spPr/>
      <dgm:t>
        <a:bodyPr/>
        <a:lstStyle/>
        <a:p>
          <a:r>
            <a:rPr lang="en-US"/>
            <a:t>Miami Lakes Educational Center &amp; Technical College</a:t>
          </a:r>
        </a:p>
      </dgm:t>
    </dgm:pt>
    <dgm:pt modelId="{FEA7BE91-38A5-4FED-B46E-DC33E4BC3780}" type="parTrans" cxnId="{4C3EBC0F-73AD-4D65-A748-D5A8D571DBD0}">
      <dgm:prSet/>
      <dgm:spPr/>
      <dgm:t>
        <a:bodyPr/>
        <a:lstStyle/>
        <a:p>
          <a:endParaRPr lang="en-US"/>
        </a:p>
      </dgm:t>
    </dgm:pt>
    <dgm:pt modelId="{7EA4F567-3106-4B9B-968F-E7B3E3EAAFD1}" type="sibTrans" cxnId="{4C3EBC0F-73AD-4D65-A748-D5A8D571DBD0}">
      <dgm:prSet/>
      <dgm:spPr/>
      <dgm:t>
        <a:bodyPr/>
        <a:lstStyle/>
        <a:p>
          <a:endParaRPr lang="en-US"/>
        </a:p>
      </dgm:t>
    </dgm:pt>
    <dgm:pt modelId="{F072A7CA-6A05-493A-A329-56CE7FD76023}">
      <dgm:prSet/>
      <dgm:spPr/>
      <dgm:t>
        <a:bodyPr/>
        <a:lstStyle/>
        <a:p>
          <a:r>
            <a:rPr lang="en-US"/>
            <a:t>Robert Morgan Educational Center &amp; Technical College</a:t>
          </a:r>
        </a:p>
      </dgm:t>
    </dgm:pt>
    <dgm:pt modelId="{CF64B93A-4111-4687-B6CC-0E7F338EA95A}" type="parTrans" cxnId="{D2B403C4-ADA8-4EE9-BE96-1C51D845C3DF}">
      <dgm:prSet/>
      <dgm:spPr/>
      <dgm:t>
        <a:bodyPr/>
        <a:lstStyle/>
        <a:p>
          <a:endParaRPr lang="en-US"/>
        </a:p>
      </dgm:t>
    </dgm:pt>
    <dgm:pt modelId="{763ACDB7-0B0E-4E9D-B385-E782DE144030}" type="sibTrans" cxnId="{D2B403C4-ADA8-4EE9-BE96-1C51D845C3DF}">
      <dgm:prSet/>
      <dgm:spPr/>
      <dgm:t>
        <a:bodyPr/>
        <a:lstStyle/>
        <a:p>
          <a:endParaRPr lang="en-US"/>
        </a:p>
      </dgm:t>
    </dgm:pt>
    <dgm:pt modelId="{6AABFB1D-A94C-4A08-A386-E31D3C128BFF}">
      <dgm:prSet/>
      <dgm:spPr/>
      <dgm:t>
        <a:bodyPr/>
        <a:lstStyle/>
        <a:p>
          <a:r>
            <a:rPr lang="en-US"/>
            <a:t>South Dade Technical College</a:t>
          </a:r>
        </a:p>
      </dgm:t>
    </dgm:pt>
    <dgm:pt modelId="{FCA6EC8E-4A14-4AB5-B584-247FF0A2F8C6}" type="parTrans" cxnId="{B25A6FB4-0C1E-4B1B-A6A8-ACDFC20A1012}">
      <dgm:prSet/>
      <dgm:spPr/>
      <dgm:t>
        <a:bodyPr/>
        <a:lstStyle/>
        <a:p>
          <a:endParaRPr lang="en-US"/>
        </a:p>
      </dgm:t>
    </dgm:pt>
    <dgm:pt modelId="{30E52CBC-A440-4342-B2DE-A7F8201D3D81}" type="sibTrans" cxnId="{B25A6FB4-0C1E-4B1B-A6A8-ACDFC20A1012}">
      <dgm:prSet/>
      <dgm:spPr/>
      <dgm:t>
        <a:bodyPr/>
        <a:lstStyle/>
        <a:p>
          <a:endParaRPr lang="en-US"/>
        </a:p>
      </dgm:t>
    </dgm:pt>
    <dgm:pt modelId="{840F8BE1-967D-4FF7-B0AE-8D64EB8CA39F}" type="pres">
      <dgm:prSet presAssocID="{585ABC74-9657-4620-BEE4-B7A81B9C810B}" presName="vert0" presStyleCnt="0">
        <dgm:presLayoutVars>
          <dgm:dir/>
          <dgm:animOne val="branch"/>
          <dgm:animLvl val="lvl"/>
        </dgm:presLayoutVars>
      </dgm:prSet>
      <dgm:spPr/>
    </dgm:pt>
    <dgm:pt modelId="{48A0C6B6-C9FE-4232-91AF-6DA403A0B409}" type="pres">
      <dgm:prSet presAssocID="{893C2459-6E7A-4FEF-9431-DDF4A2E7BBF0}" presName="thickLine" presStyleLbl="alignNode1" presStyleIdx="0" presStyleCnt="8"/>
      <dgm:spPr/>
    </dgm:pt>
    <dgm:pt modelId="{564D6097-5CBF-41A6-B6A9-E195EF9A731A}" type="pres">
      <dgm:prSet presAssocID="{893C2459-6E7A-4FEF-9431-DDF4A2E7BBF0}" presName="horz1" presStyleCnt="0"/>
      <dgm:spPr/>
    </dgm:pt>
    <dgm:pt modelId="{2BA04199-B92F-4D5C-B82B-0740B797D592}" type="pres">
      <dgm:prSet presAssocID="{893C2459-6E7A-4FEF-9431-DDF4A2E7BBF0}" presName="tx1" presStyleLbl="revTx" presStyleIdx="0" presStyleCnt="8"/>
      <dgm:spPr/>
    </dgm:pt>
    <dgm:pt modelId="{903BFAB7-76C8-42CB-81D2-6ADAF89892A3}" type="pres">
      <dgm:prSet presAssocID="{893C2459-6E7A-4FEF-9431-DDF4A2E7BBF0}" presName="vert1" presStyleCnt="0"/>
      <dgm:spPr/>
    </dgm:pt>
    <dgm:pt modelId="{A7F7E747-38AF-4389-AFFD-8C41391994E2}" type="pres">
      <dgm:prSet presAssocID="{0713D11C-EB4B-4721-9EBA-C3FEAC3DA600}" presName="thickLine" presStyleLbl="alignNode1" presStyleIdx="1" presStyleCnt="8"/>
      <dgm:spPr/>
    </dgm:pt>
    <dgm:pt modelId="{5490FFF4-A1EA-4E1C-836F-3EF9DB576019}" type="pres">
      <dgm:prSet presAssocID="{0713D11C-EB4B-4721-9EBA-C3FEAC3DA600}" presName="horz1" presStyleCnt="0"/>
      <dgm:spPr/>
    </dgm:pt>
    <dgm:pt modelId="{3D264BDC-5A01-4759-B185-912BBBDCB3CB}" type="pres">
      <dgm:prSet presAssocID="{0713D11C-EB4B-4721-9EBA-C3FEAC3DA600}" presName="tx1" presStyleLbl="revTx" presStyleIdx="1" presStyleCnt="8"/>
      <dgm:spPr/>
    </dgm:pt>
    <dgm:pt modelId="{84736A9D-CAD3-4147-A915-F7F11FBD02CA}" type="pres">
      <dgm:prSet presAssocID="{0713D11C-EB4B-4721-9EBA-C3FEAC3DA600}" presName="vert1" presStyleCnt="0"/>
      <dgm:spPr/>
    </dgm:pt>
    <dgm:pt modelId="{3CFA73E5-4D9B-41F3-945B-49CA1F09724B}" type="pres">
      <dgm:prSet presAssocID="{71B4E0AE-4C04-4D39-835C-A4C3AC7403BE}" presName="thickLine" presStyleLbl="alignNode1" presStyleIdx="2" presStyleCnt="8"/>
      <dgm:spPr/>
    </dgm:pt>
    <dgm:pt modelId="{2386326B-4298-422B-8848-5B26022EAA23}" type="pres">
      <dgm:prSet presAssocID="{71B4E0AE-4C04-4D39-835C-A4C3AC7403BE}" presName="horz1" presStyleCnt="0"/>
      <dgm:spPr/>
    </dgm:pt>
    <dgm:pt modelId="{46C83351-178D-444E-B159-445F775568D8}" type="pres">
      <dgm:prSet presAssocID="{71B4E0AE-4C04-4D39-835C-A4C3AC7403BE}" presName="tx1" presStyleLbl="revTx" presStyleIdx="2" presStyleCnt="8"/>
      <dgm:spPr/>
    </dgm:pt>
    <dgm:pt modelId="{8A1DA465-F9BC-423D-99EA-38BE862FA263}" type="pres">
      <dgm:prSet presAssocID="{71B4E0AE-4C04-4D39-835C-A4C3AC7403BE}" presName="vert1" presStyleCnt="0"/>
      <dgm:spPr/>
    </dgm:pt>
    <dgm:pt modelId="{A51D266F-72FD-45D3-9514-B1F39AF7D5A6}" type="pres">
      <dgm:prSet presAssocID="{B71F38D1-BFE5-483A-9304-DDF032AEF5F0}" presName="thickLine" presStyleLbl="alignNode1" presStyleIdx="3" presStyleCnt="8"/>
      <dgm:spPr/>
    </dgm:pt>
    <dgm:pt modelId="{373395AD-2E4B-4C9D-B4B7-F5A53590FFBB}" type="pres">
      <dgm:prSet presAssocID="{B71F38D1-BFE5-483A-9304-DDF032AEF5F0}" presName="horz1" presStyleCnt="0"/>
      <dgm:spPr/>
    </dgm:pt>
    <dgm:pt modelId="{C02B9629-34E8-4EDD-8D7A-FF601B0CE8D5}" type="pres">
      <dgm:prSet presAssocID="{B71F38D1-BFE5-483A-9304-DDF032AEF5F0}" presName="tx1" presStyleLbl="revTx" presStyleIdx="3" presStyleCnt="8"/>
      <dgm:spPr/>
    </dgm:pt>
    <dgm:pt modelId="{CCA8EE93-E065-4CB4-A01B-14B5DD5DAE2E}" type="pres">
      <dgm:prSet presAssocID="{B71F38D1-BFE5-483A-9304-DDF032AEF5F0}" presName="vert1" presStyleCnt="0"/>
      <dgm:spPr/>
    </dgm:pt>
    <dgm:pt modelId="{E951BAC4-F6F9-42E8-80D9-3B983C8280A9}" type="pres">
      <dgm:prSet presAssocID="{200BE37E-A851-4F6F-B64C-760516F660C9}" presName="thickLine" presStyleLbl="alignNode1" presStyleIdx="4" presStyleCnt="8"/>
      <dgm:spPr/>
    </dgm:pt>
    <dgm:pt modelId="{8CB19009-87DE-4AD8-91BE-9443DF7F28F3}" type="pres">
      <dgm:prSet presAssocID="{200BE37E-A851-4F6F-B64C-760516F660C9}" presName="horz1" presStyleCnt="0"/>
      <dgm:spPr/>
    </dgm:pt>
    <dgm:pt modelId="{BA9CA2F4-B942-44A3-9CC6-ABF35D1E8AEF}" type="pres">
      <dgm:prSet presAssocID="{200BE37E-A851-4F6F-B64C-760516F660C9}" presName="tx1" presStyleLbl="revTx" presStyleIdx="4" presStyleCnt="8"/>
      <dgm:spPr/>
    </dgm:pt>
    <dgm:pt modelId="{0EAAAA9C-27C2-4138-AAD6-3DE7747C5E7D}" type="pres">
      <dgm:prSet presAssocID="{200BE37E-A851-4F6F-B64C-760516F660C9}" presName="vert1" presStyleCnt="0"/>
      <dgm:spPr/>
    </dgm:pt>
    <dgm:pt modelId="{5A5FC80C-693F-4A08-9F5D-39BA10AB88FC}" type="pres">
      <dgm:prSet presAssocID="{D3DE31C6-48ED-44B9-A9C2-09F094A20B55}" presName="thickLine" presStyleLbl="alignNode1" presStyleIdx="5" presStyleCnt="8"/>
      <dgm:spPr/>
    </dgm:pt>
    <dgm:pt modelId="{F30D0876-F5AB-4D34-8D29-592438DB01F8}" type="pres">
      <dgm:prSet presAssocID="{D3DE31C6-48ED-44B9-A9C2-09F094A20B55}" presName="horz1" presStyleCnt="0"/>
      <dgm:spPr/>
    </dgm:pt>
    <dgm:pt modelId="{A3C14B98-8A75-46FD-B390-50802962E5F5}" type="pres">
      <dgm:prSet presAssocID="{D3DE31C6-48ED-44B9-A9C2-09F094A20B55}" presName="tx1" presStyleLbl="revTx" presStyleIdx="5" presStyleCnt="8"/>
      <dgm:spPr/>
    </dgm:pt>
    <dgm:pt modelId="{21B6BBC3-A7CF-4F18-990C-18A4D02BAA43}" type="pres">
      <dgm:prSet presAssocID="{D3DE31C6-48ED-44B9-A9C2-09F094A20B55}" presName="vert1" presStyleCnt="0"/>
      <dgm:spPr/>
    </dgm:pt>
    <dgm:pt modelId="{1A65F451-94E5-4A2B-8313-9F3B805CDE00}" type="pres">
      <dgm:prSet presAssocID="{F072A7CA-6A05-493A-A329-56CE7FD76023}" presName="thickLine" presStyleLbl="alignNode1" presStyleIdx="6" presStyleCnt="8"/>
      <dgm:spPr/>
    </dgm:pt>
    <dgm:pt modelId="{7019993D-AC6B-485A-A826-4A8B5926E08A}" type="pres">
      <dgm:prSet presAssocID="{F072A7CA-6A05-493A-A329-56CE7FD76023}" presName="horz1" presStyleCnt="0"/>
      <dgm:spPr/>
    </dgm:pt>
    <dgm:pt modelId="{06294549-870F-4D4F-8BA9-5CB0415AB3B0}" type="pres">
      <dgm:prSet presAssocID="{F072A7CA-6A05-493A-A329-56CE7FD76023}" presName="tx1" presStyleLbl="revTx" presStyleIdx="6" presStyleCnt="8"/>
      <dgm:spPr/>
    </dgm:pt>
    <dgm:pt modelId="{2C3F6FA3-1581-4839-8345-009CB2E6D1CA}" type="pres">
      <dgm:prSet presAssocID="{F072A7CA-6A05-493A-A329-56CE7FD76023}" presName="vert1" presStyleCnt="0"/>
      <dgm:spPr/>
    </dgm:pt>
    <dgm:pt modelId="{F0CFBFD8-959F-4916-A249-3E9B7A7B5256}" type="pres">
      <dgm:prSet presAssocID="{6AABFB1D-A94C-4A08-A386-E31D3C128BFF}" presName="thickLine" presStyleLbl="alignNode1" presStyleIdx="7" presStyleCnt="8"/>
      <dgm:spPr/>
    </dgm:pt>
    <dgm:pt modelId="{E462D187-1DC5-47AF-9C20-BFA56FC33073}" type="pres">
      <dgm:prSet presAssocID="{6AABFB1D-A94C-4A08-A386-E31D3C128BFF}" presName="horz1" presStyleCnt="0"/>
      <dgm:spPr/>
    </dgm:pt>
    <dgm:pt modelId="{8D2256AF-0005-4AD1-9028-CFA1864B0D06}" type="pres">
      <dgm:prSet presAssocID="{6AABFB1D-A94C-4A08-A386-E31D3C128BFF}" presName="tx1" presStyleLbl="revTx" presStyleIdx="7" presStyleCnt="8"/>
      <dgm:spPr/>
    </dgm:pt>
    <dgm:pt modelId="{D70DBF46-C5A8-4A87-8BAE-6279B5EAA04F}" type="pres">
      <dgm:prSet presAssocID="{6AABFB1D-A94C-4A08-A386-E31D3C128BFF}" presName="vert1" presStyleCnt="0"/>
      <dgm:spPr/>
    </dgm:pt>
  </dgm:ptLst>
  <dgm:cxnLst>
    <dgm:cxn modelId="{BF65760B-804D-4691-855F-F9E9E241BD8A}" type="presOf" srcId="{585ABC74-9657-4620-BEE4-B7A81B9C810B}" destId="{840F8BE1-967D-4FF7-B0AE-8D64EB8CA39F}" srcOrd="0" destOrd="0" presId="urn:microsoft.com/office/officeart/2008/layout/LinedList"/>
    <dgm:cxn modelId="{4C3EBC0F-73AD-4D65-A748-D5A8D571DBD0}" srcId="{585ABC74-9657-4620-BEE4-B7A81B9C810B}" destId="{D3DE31C6-48ED-44B9-A9C2-09F094A20B55}" srcOrd="5" destOrd="0" parTransId="{FEA7BE91-38A5-4FED-B46E-DC33E4BC3780}" sibTransId="{7EA4F567-3106-4B9B-968F-E7B3E3EAAFD1}"/>
    <dgm:cxn modelId="{F9D98426-23A4-4DF0-B26C-F1EE3B9A9DC9}" type="presOf" srcId="{200BE37E-A851-4F6F-B64C-760516F660C9}" destId="{BA9CA2F4-B942-44A3-9CC6-ABF35D1E8AEF}" srcOrd="0" destOrd="0" presId="urn:microsoft.com/office/officeart/2008/layout/LinedList"/>
    <dgm:cxn modelId="{52F4442D-4F97-4E8A-AC47-9C9DDEF7DF57}" type="presOf" srcId="{6AABFB1D-A94C-4A08-A386-E31D3C128BFF}" destId="{8D2256AF-0005-4AD1-9028-CFA1864B0D06}" srcOrd="0" destOrd="0" presId="urn:microsoft.com/office/officeart/2008/layout/LinedList"/>
    <dgm:cxn modelId="{399E1B65-6C1F-4318-9552-625DD14EFA5E}" type="presOf" srcId="{B71F38D1-BFE5-483A-9304-DDF032AEF5F0}" destId="{C02B9629-34E8-4EDD-8D7A-FF601B0CE8D5}" srcOrd="0" destOrd="0" presId="urn:microsoft.com/office/officeart/2008/layout/LinedList"/>
    <dgm:cxn modelId="{25D42166-CAF9-4D45-B274-ECBAC366EE46}" type="presOf" srcId="{0713D11C-EB4B-4721-9EBA-C3FEAC3DA600}" destId="{3D264BDC-5A01-4759-B185-912BBBDCB3CB}" srcOrd="0" destOrd="0" presId="urn:microsoft.com/office/officeart/2008/layout/LinedList"/>
    <dgm:cxn modelId="{8CD1E753-7F8D-409B-8551-B9F386AAF9EB}" srcId="{585ABC74-9657-4620-BEE4-B7A81B9C810B}" destId="{0713D11C-EB4B-4721-9EBA-C3FEAC3DA600}" srcOrd="1" destOrd="0" parTransId="{4182FCD1-EA4D-40CC-BB44-5203D6608A99}" sibTransId="{92A3468C-9A09-4862-93E6-A96AEEF21CBB}"/>
    <dgm:cxn modelId="{D60F8A7D-4E6A-473A-828E-FE0736799790}" type="presOf" srcId="{D3DE31C6-48ED-44B9-A9C2-09F094A20B55}" destId="{A3C14B98-8A75-46FD-B390-50802962E5F5}" srcOrd="0" destOrd="0" presId="urn:microsoft.com/office/officeart/2008/layout/LinedList"/>
    <dgm:cxn modelId="{F69DA98F-6419-4DB7-9483-F747C6830429}" srcId="{585ABC74-9657-4620-BEE4-B7A81B9C810B}" destId="{71B4E0AE-4C04-4D39-835C-A4C3AC7403BE}" srcOrd="2" destOrd="0" parTransId="{08E74DC8-C654-4683-A1EC-B7C8E97D0C20}" sibTransId="{79E51345-AFD1-49B8-AB4E-973658097E02}"/>
    <dgm:cxn modelId="{153C75B1-EBFC-47D6-9733-01AEC1669A09}" srcId="{585ABC74-9657-4620-BEE4-B7A81B9C810B}" destId="{200BE37E-A851-4F6F-B64C-760516F660C9}" srcOrd="4" destOrd="0" parTransId="{E4E98C0C-4726-43EC-A9AA-5B0DB72898FA}" sibTransId="{054B0938-E5A0-47C3-A44B-043965AD3350}"/>
    <dgm:cxn modelId="{B25A6FB4-0C1E-4B1B-A6A8-ACDFC20A1012}" srcId="{585ABC74-9657-4620-BEE4-B7A81B9C810B}" destId="{6AABFB1D-A94C-4A08-A386-E31D3C128BFF}" srcOrd="7" destOrd="0" parTransId="{FCA6EC8E-4A14-4AB5-B584-247FF0A2F8C6}" sibTransId="{30E52CBC-A440-4342-B2DE-A7F8201D3D81}"/>
    <dgm:cxn modelId="{D2B403C4-ADA8-4EE9-BE96-1C51D845C3DF}" srcId="{585ABC74-9657-4620-BEE4-B7A81B9C810B}" destId="{F072A7CA-6A05-493A-A329-56CE7FD76023}" srcOrd="6" destOrd="0" parTransId="{CF64B93A-4111-4687-B6CC-0E7F338EA95A}" sibTransId="{763ACDB7-0B0E-4E9D-B385-E782DE144030}"/>
    <dgm:cxn modelId="{BBEBD0CA-B6E8-4EB5-89AA-B3D0B35F16FE}" srcId="{585ABC74-9657-4620-BEE4-B7A81B9C810B}" destId="{893C2459-6E7A-4FEF-9431-DDF4A2E7BBF0}" srcOrd="0" destOrd="0" parTransId="{4BD33EC8-1C32-4A1F-8501-F2571A6E2B56}" sibTransId="{1A5B3EA1-EE39-4B93-9289-3F8EA4BC6318}"/>
    <dgm:cxn modelId="{690BD9CB-5156-4FFC-AD22-5FAC6C0EECB0}" type="presOf" srcId="{893C2459-6E7A-4FEF-9431-DDF4A2E7BBF0}" destId="{2BA04199-B92F-4D5C-B82B-0740B797D592}" srcOrd="0" destOrd="0" presId="urn:microsoft.com/office/officeart/2008/layout/LinedList"/>
    <dgm:cxn modelId="{70515FD7-DDB1-44DB-A4D4-94BB68AD42B9}" type="presOf" srcId="{71B4E0AE-4C04-4D39-835C-A4C3AC7403BE}" destId="{46C83351-178D-444E-B159-445F775568D8}" srcOrd="0" destOrd="0" presId="urn:microsoft.com/office/officeart/2008/layout/LinedList"/>
    <dgm:cxn modelId="{970D61E7-CB03-45EC-BB2A-C8C82EC76639}" srcId="{585ABC74-9657-4620-BEE4-B7A81B9C810B}" destId="{B71F38D1-BFE5-483A-9304-DDF032AEF5F0}" srcOrd="3" destOrd="0" parTransId="{96BBF345-04F8-4104-85D6-9DA46CD1EA45}" sibTransId="{9156696F-4133-40DD-8460-44D9BE03E970}"/>
    <dgm:cxn modelId="{36A671E7-A2B0-47E5-8223-77E0E89FE2C0}" type="presOf" srcId="{F072A7CA-6A05-493A-A329-56CE7FD76023}" destId="{06294549-870F-4D4F-8BA9-5CB0415AB3B0}" srcOrd="0" destOrd="0" presId="urn:microsoft.com/office/officeart/2008/layout/LinedList"/>
    <dgm:cxn modelId="{4758A53A-6341-4A89-8773-B2951FAC5314}" type="presParOf" srcId="{840F8BE1-967D-4FF7-B0AE-8D64EB8CA39F}" destId="{48A0C6B6-C9FE-4232-91AF-6DA403A0B409}" srcOrd="0" destOrd="0" presId="urn:microsoft.com/office/officeart/2008/layout/LinedList"/>
    <dgm:cxn modelId="{90C72CD7-3628-43D8-A89D-71D760B06143}" type="presParOf" srcId="{840F8BE1-967D-4FF7-B0AE-8D64EB8CA39F}" destId="{564D6097-5CBF-41A6-B6A9-E195EF9A731A}" srcOrd="1" destOrd="0" presId="urn:microsoft.com/office/officeart/2008/layout/LinedList"/>
    <dgm:cxn modelId="{FF0C5049-A283-438F-9086-884AF7BFE4E6}" type="presParOf" srcId="{564D6097-5CBF-41A6-B6A9-E195EF9A731A}" destId="{2BA04199-B92F-4D5C-B82B-0740B797D592}" srcOrd="0" destOrd="0" presId="urn:microsoft.com/office/officeart/2008/layout/LinedList"/>
    <dgm:cxn modelId="{1B4F55C4-320C-48F4-B4B6-1A9E5DCBF516}" type="presParOf" srcId="{564D6097-5CBF-41A6-B6A9-E195EF9A731A}" destId="{903BFAB7-76C8-42CB-81D2-6ADAF89892A3}" srcOrd="1" destOrd="0" presId="urn:microsoft.com/office/officeart/2008/layout/LinedList"/>
    <dgm:cxn modelId="{18A061CD-3DF0-41C7-A1B2-A2EDE75D645E}" type="presParOf" srcId="{840F8BE1-967D-4FF7-B0AE-8D64EB8CA39F}" destId="{A7F7E747-38AF-4389-AFFD-8C41391994E2}" srcOrd="2" destOrd="0" presId="urn:microsoft.com/office/officeart/2008/layout/LinedList"/>
    <dgm:cxn modelId="{BC3BF748-A7F7-4A5A-8003-658DACB55060}" type="presParOf" srcId="{840F8BE1-967D-4FF7-B0AE-8D64EB8CA39F}" destId="{5490FFF4-A1EA-4E1C-836F-3EF9DB576019}" srcOrd="3" destOrd="0" presId="urn:microsoft.com/office/officeart/2008/layout/LinedList"/>
    <dgm:cxn modelId="{B07CC854-FC28-4B94-B7F4-669BCA577646}" type="presParOf" srcId="{5490FFF4-A1EA-4E1C-836F-3EF9DB576019}" destId="{3D264BDC-5A01-4759-B185-912BBBDCB3CB}" srcOrd="0" destOrd="0" presId="urn:microsoft.com/office/officeart/2008/layout/LinedList"/>
    <dgm:cxn modelId="{8FA7CAC4-9A40-4629-837C-0798426B2842}" type="presParOf" srcId="{5490FFF4-A1EA-4E1C-836F-3EF9DB576019}" destId="{84736A9D-CAD3-4147-A915-F7F11FBD02CA}" srcOrd="1" destOrd="0" presId="urn:microsoft.com/office/officeart/2008/layout/LinedList"/>
    <dgm:cxn modelId="{F2304E2D-3639-499B-A798-21F0E4AF2ABE}" type="presParOf" srcId="{840F8BE1-967D-4FF7-B0AE-8D64EB8CA39F}" destId="{3CFA73E5-4D9B-41F3-945B-49CA1F09724B}" srcOrd="4" destOrd="0" presId="urn:microsoft.com/office/officeart/2008/layout/LinedList"/>
    <dgm:cxn modelId="{A96B0CED-F641-4AE6-AE88-3AE2F6030935}" type="presParOf" srcId="{840F8BE1-967D-4FF7-B0AE-8D64EB8CA39F}" destId="{2386326B-4298-422B-8848-5B26022EAA23}" srcOrd="5" destOrd="0" presId="urn:microsoft.com/office/officeart/2008/layout/LinedList"/>
    <dgm:cxn modelId="{CB71D49B-B82B-4B78-BCB0-0C62D5E67063}" type="presParOf" srcId="{2386326B-4298-422B-8848-5B26022EAA23}" destId="{46C83351-178D-444E-B159-445F775568D8}" srcOrd="0" destOrd="0" presId="urn:microsoft.com/office/officeart/2008/layout/LinedList"/>
    <dgm:cxn modelId="{FF653221-EE91-427C-9C77-4EF594C43B49}" type="presParOf" srcId="{2386326B-4298-422B-8848-5B26022EAA23}" destId="{8A1DA465-F9BC-423D-99EA-38BE862FA263}" srcOrd="1" destOrd="0" presId="urn:microsoft.com/office/officeart/2008/layout/LinedList"/>
    <dgm:cxn modelId="{6184A261-E93D-492D-9BFC-045D01B3D234}" type="presParOf" srcId="{840F8BE1-967D-4FF7-B0AE-8D64EB8CA39F}" destId="{A51D266F-72FD-45D3-9514-B1F39AF7D5A6}" srcOrd="6" destOrd="0" presId="urn:microsoft.com/office/officeart/2008/layout/LinedList"/>
    <dgm:cxn modelId="{D24AC51E-10E3-46B4-9014-5CAC56555036}" type="presParOf" srcId="{840F8BE1-967D-4FF7-B0AE-8D64EB8CA39F}" destId="{373395AD-2E4B-4C9D-B4B7-F5A53590FFBB}" srcOrd="7" destOrd="0" presId="urn:microsoft.com/office/officeart/2008/layout/LinedList"/>
    <dgm:cxn modelId="{CB80211B-3D5F-4062-804A-671416EF641B}" type="presParOf" srcId="{373395AD-2E4B-4C9D-B4B7-F5A53590FFBB}" destId="{C02B9629-34E8-4EDD-8D7A-FF601B0CE8D5}" srcOrd="0" destOrd="0" presId="urn:microsoft.com/office/officeart/2008/layout/LinedList"/>
    <dgm:cxn modelId="{166008BB-9978-4783-854E-C960175E7277}" type="presParOf" srcId="{373395AD-2E4B-4C9D-B4B7-F5A53590FFBB}" destId="{CCA8EE93-E065-4CB4-A01B-14B5DD5DAE2E}" srcOrd="1" destOrd="0" presId="urn:microsoft.com/office/officeart/2008/layout/LinedList"/>
    <dgm:cxn modelId="{D564A747-63F7-45F5-BD6A-4C36DF782554}" type="presParOf" srcId="{840F8BE1-967D-4FF7-B0AE-8D64EB8CA39F}" destId="{E951BAC4-F6F9-42E8-80D9-3B983C8280A9}" srcOrd="8" destOrd="0" presId="urn:microsoft.com/office/officeart/2008/layout/LinedList"/>
    <dgm:cxn modelId="{4EF80DB4-2C8C-414D-9433-D0244CC3E40A}" type="presParOf" srcId="{840F8BE1-967D-4FF7-B0AE-8D64EB8CA39F}" destId="{8CB19009-87DE-4AD8-91BE-9443DF7F28F3}" srcOrd="9" destOrd="0" presId="urn:microsoft.com/office/officeart/2008/layout/LinedList"/>
    <dgm:cxn modelId="{99FA79FD-4B19-463C-BB07-90B5E33CA727}" type="presParOf" srcId="{8CB19009-87DE-4AD8-91BE-9443DF7F28F3}" destId="{BA9CA2F4-B942-44A3-9CC6-ABF35D1E8AEF}" srcOrd="0" destOrd="0" presId="urn:microsoft.com/office/officeart/2008/layout/LinedList"/>
    <dgm:cxn modelId="{C9EE6B15-87EC-49C6-B7C1-E44978574D18}" type="presParOf" srcId="{8CB19009-87DE-4AD8-91BE-9443DF7F28F3}" destId="{0EAAAA9C-27C2-4138-AAD6-3DE7747C5E7D}" srcOrd="1" destOrd="0" presId="urn:microsoft.com/office/officeart/2008/layout/LinedList"/>
    <dgm:cxn modelId="{9D253F2E-5981-4913-9ACC-E50CEFDB3BD9}" type="presParOf" srcId="{840F8BE1-967D-4FF7-B0AE-8D64EB8CA39F}" destId="{5A5FC80C-693F-4A08-9F5D-39BA10AB88FC}" srcOrd="10" destOrd="0" presId="urn:microsoft.com/office/officeart/2008/layout/LinedList"/>
    <dgm:cxn modelId="{A2EA97D8-C7F1-4666-888B-06961B58482D}" type="presParOf" srcId="{840F8BE1-967D-4FF7-B0AE-8D64EB8CA39F}" destId="{F30D0876-F5AB-4D34-8D29-592438DB01F8}" srcOrd="11" destOrd="0" presId="urn:microsoft.com/office/officeart/2008/layout/LinedList"/>
    <dgm:cxn modelId="{1D93FA4C-C81A-4EE8-9C1D-151166DB04A1}" type="presParOf" srcId="{F30D0876-F5AB-4D34-8D29-592438DB01F8}" destId="{A3C14B98-8A75-46FD-B390-50802962E5F5}" srcOrd="0" destOrd="0" presId="urn:microsoft.com/office/officeart/2008/layout/LinedList"/>
    <dgm:cxn modelId="{15F3C527-C2BA-4BA2-8B2B-A20A6B9B6E42}" type="presParOf" srcId="{F30D0876-F5AB-4D34-8D29-592438DB01F8}" destId="{21B6BBC3-A7CF-4F18-990C-18A4D02BAA43}" srcOrd="1" destOrd="0" presId="urn:microsoft.com/office/officeart/2008/layout/LinedList"/>
    <dgm:cxn modelId="{C4B911DB-EC3E-44F4-8D1F-09EEE1460C2B}" type="presParOf" srcId="{840F8BE1-967D-4FF7-B0AE-8D64EB8CA39F}" destId="{1A65F451-94E5-4A2B-8313-9F3B805CDE00}" srcOrd="12" destOrd="0" presId="urn:microsoft.com/office/officeart/2008/layout/LinedList"/>
    <dgm:cxn modelId="{1824B224-22D7-4DD1-82FA-113C51BD847B}" type="presParOf" srcId="{840F8BE1-967D-4FF7-B0AE-8D64EB8CA39F}" destId="{7019993D-AC6B-485A-A826-4A8B5926E08A}" srcOrd="13" destOrd="0" presId="urn:microsoft.com/office/officeart/2008/layout/LinedList"/>
    <dgm:cxn modelId="{5FC1F2D3-D329-4584-82D6-52BF76C8ADDC}" type="presParOf" srcId="{7019993D-AC6B-485A-A826-4A8B5926E08A}" destId="{06294549-870F-4D4F-8BA9-5CB0415AB3B0}" srcOrd="0" destOrd="0" presId="urn:microsoft.com/office/officeart/2008/layout/LinedList"/>
    <dgm:cxn modelId="{7393D4FC-3350-4AE1-9A81-4B824DE53C71}" type="presParOf" srcId="{7019993D-AC6B-485A-A826-4A8B5926E08A}" destId="{2C3F6FA3-1581-4839-8345-009CB2E6D1CA}" srcOrd="1" destOrd="0" presId="urn:microsoft.com/office/officeart/2008/layout/LinedList"/>
    <dgm:cxn modelId="{E5DB8780-8C65-40AC-A49E-E36A56493E4F}" type="presParOf" srcId="{840F8BE1-967D-4FF7-B0AE-8D64EB8CA39F}" destId="{F0CFBFD8-959F-4916-A249-3E9B7A7B5256}" srcOrd="14" destOrd="0" presId="urn:microsoft.com/office/officeart/2008/layout/LinedList"/>
    <dgm:cxn modelId="{69F22FB7-0E6B-4164-B0E5-17EDF948524B}" type="presParOf" srcId="{840F8BE1-967D-4FF7-B0AE-8D64EB8CA39F}" destId="{E462D187-1DC5-47AF-9C20-BFA56FC33073}" srcOrd="15" destOrd="0" presId="urn:microsoft.com/office/officeart/2008/layout/LinedList"/>
    <dgm:cxn modelId="{13C0F655-ED04-4B76-BF95-7CD031F6FABA}" type="presParOf" srcId="{E462D187-1DC5-47AF-9C20-BFA56FC33073}" destId="{8D2256AF-0005-4AD1-9028-CFA1864B0D06}" srcOrd="0" destOrd="0" presId="urn:microsoft.com/office/officeart/2008/layout/LinedList"/>
    <dgm:cxn modelId="{818277FB-EA61-40E3-AF25-5DDEB925B21A}" type="presParOf" srcId="{E462D187-1DC5-47AF-9C20-BFA56FC33073}" destId="{D70DBF46-C5A8-4A87-8BAE-6279B5EAA0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0F646-3DFE-4626-B2A5-E8D3C13A9B4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AE56919-22B4-42BC-B320-35109701F63B}">
      <dgm:prSet/>
      <dgm:spPr/>
      <dgm:t>
        <a:bodyPr/>
        <a:lstStyle/>
        <a:p>
          <a:r>
            <a:rPr lang="en-US" baseline="0"/>
            <a:t>Students must successfully complete one of the following diploma options: </a:t>
          </a:r>
          <a:endParaRPr lang="en-US"/>
        </a:p>
      </dgm:t>
    </dgm:pt>
    <dgm:pt modelId="{1BC47B0B-3082-4A61-A54E-304E7A4C9484}" type="parTrans" cxnId="{5955322D-F30C-4B0D-9815-45318EBC78FD}">
      <dgm:prSet/>
      <dgm:spPr/>
      <dgm:t>
        <a:bodyPr/>
        <a:lstStyle/>
        <a:p>
          <a:endParaRPr lang="en-US"/>
        </a:p>
      </dgm:t>
    </dgm:pt>
    <dgm:pt modelId="{3F836F0E-8E3A-492C-B07F-32E89855DA0A}" type="sibTrans" cxnId="{5955322D-F30C-4B0D-9815-45318EBC78FD}">
      <dgm:prSet/>
      <dgm:spPr/>
      <dgm:t>
        <a:bodyPr/>
        <a:lstStyle/>
        <a:p>
          <a:endParaRPr lang="en-US"/>
        </a:p>
      </dgm:t>
    </dgm:pt>
    <dgm:pt modelId="{969C556A-0F02-40A9-9E1B-4913558FFAD3}">
      <dgm:prSet/>
      <dgm:spPr/>
      <dgm:t>
        <a:bodyPr/>
        <a:lstStyle/>
        <a:p>
          <a:r>
            <a:rPr lang="en-US" baseline="0"/>
            <a:t>• 24-credit standard diploma</a:t>
          </a:r>
          <a:endParaRPr lang="en-US"/>
        </a:p>
      </dgm:t>
    </dgm:pt>
    <dgm:pt modelId="{861EE62F-DC55-4D02-89D6-ACB77C8E7728}" type="parTrans" cxnId="{9E817956-DFF1-4135-A1B6-D8A0FF211033}">
      <dgm:prSet/>
      <dgm:spPr/>
      <dgm:t>
        <a:bodyPr/>
        <a:lstStyle/>
        <a:p>
          <a:endParaRPr lang="en-US"/>
        </a:p>
      </dgm:t>
    </dgm:pt>
    <dgm:pt modelId="{0A966B9F-1847-47E6-8CF7-98BECC24EDE8}" type="sibTrans" cxnId="{9E817956-DFF1-4135-A1B6-D8A0FF211033}">
      <dgm:prSet/>
      <dgm:spPr/>
      <dgm:t>
        <a:bodyPr/>
        <a:lstStyle/>
        <a:p>
          <a:endParaRPr lang="en-US"/>
        </a:p>
      </dgm:t>
    </dgm:pt>
    <dgm:pt modelId="{AA8CB1AA-E27B-4CE2-8B9A-BCC621543F76}">
      <dgm:prSet/>
      <dgm:spPr/>
      <dgm:t>
        <a:bodyPr/>
        <a:lstStyle/>
        <a:p>
          <a:r>
            <a:rPr lang="en-US" baseline="0"/>
            <a:t>• 18-credit Academically Challenging Curriculum to Enhance Learning (ACCEL) </a:t>
          </a:r>
          <a:endParaRPr lang="en-US"/>
        </a:p>
      </dgm:t>
    </dgm:pt>
    <dgm:pt modelId="{DEC00400-1D74-4D93-AA62-45DEF2B7BFBE}" type="parTrans" cxnId="{ED82DE41-9368-46D5-9E53-231FBFA512CA}">
      <dgm:prSet/>
      <dgm:spPr/>
      <dgm:t>
        <a:bodyPr/>
        <a:lstStyle/>
        <a:p>
          <a:endParaRPr lang="en-US"/>
        </a:p>
      </dgm:t>
    </dgm:pt>
    <dgm:pt modelId="{9A46201C-B727-4D0F-B3C1-44A72205900F}" type="sibTrans" cxnId="{ED82DE41-9368-46D5-9E53-231FBFA512CA}">
      <dgm:prSet/>
      <dgm:spPr/>
      <dgm:t>
        <a:bodyPr/>
        <a:lstStyle/>
        <a:p>
          <a:endParaRPr lang="en-US"/>
        </a:p>
      </dgm:t>
    </dgm:pt>
    <dgm:pt modelId="{EF01F712-3E04-4AD4-AF45-786FAE8136EC}">
      <dgm:prSet/>
      <dgm:spPr/>
      <dgm:t>
        <a:bodyPr/>
        <a:lstStyle/>
        <a:p>
          <a:r>
            <a:rPr lang="en-US" baseline="0"/>
            <a:t>• Career and Technical Education (CTE) Pathway</a:t>
          </a:r>
          <a:endParaRPr lang="en-US"/>
        </a:p>
      </dgm:t>
    </dgm:pt>
    <dgm:pt modelId="{0C0CE5AC-9A24-4B35-AAF7-2ED288534AC6}" type="parTrans" cxnId="{92B53B7C-BFCA-472B-A319-B10D443D1F8C}">
      <dgm:prSet/>
      <dgm:spPr/>
      <dgm:t>
        <a:bodyPr/>
        <a:lstStyle/>
        <a:p>
          <a:endParaRPr lang="en-US"/>
        </a:p>
      </dgm:t>
    </dgm:pt>
    <dgm:pt modelId="{8933A863-8162-49D1-8113-C300B25305FE}" type="sibTrans" cxnId="{92B53B7C-BFCA-472B-A319-B10D443D1F8C}">
      <dgm:prSet/>
      <dgm:spPr/>
      <dgm:t>
        <a:bodyPr/>
        <a:lstStyle/>
        <a:p>
          <a:endParaRPr lang="en-US"/>
        </a:p>
      </dgm:t>
    </dgm:pt>
    <dgm:pt modelId="{EBEFC64F-6307-434C-9F33-39D799CEAEAC}">
      <dgm:prSet/>
      <dgm:spPr/>
      <dgm:t>
        <a:bodyPr/>
        <a:lstStyle/>
        <a:p>
          <a:r>
            <a:rPr lang="en-US" baseline="0"/>
            <a:t>• Advanced International Certificate of Education (AICE) curriculum</a:t>
          </a:r>
          <a:endParaRPr lang="en-US"/>
        </a:p>
      </dgm:t>
    </dgm:pt>
    <dgm:pt modelId="{2E5D3F93-97F3-4939-9EAD-9B61CA62C78B}" type="parTrans" cxnId="{49C6A761-9740-48E1-8E92-9BBAB76DA520}">
      <dgm:prSet/>
      <dgm:spPr/>
      <dgm:t>
        <a:bodyPr/>
        <a:lstStyle/>
        <a:p>
          <a:endParaRPr lang="en-US"/>
        </a:p>
      </dgm:t>
    </dgm:pt>
    <dgm:pt modelId="{F6377C72-3D07-4252-849A-5240142F68B5}" type="sibTrans" cxnId="{49C6A761-9740-48E1-8E92-9BBAB76DA520}">
      <dgm:prSet/>
      <dgm:spPr/>
      <dgm:t>
        <a:bodyPr/>
        <a:lstStyle/>
        <a:p>
          <a:endParaRPr lang="en-US"/>
        </a:p>
      </dgm:t>
    </dgm:pt>
    <dgm:pt modelId="{F03792F6-6986-497D-85E7-E8074240021D}">
      <dgm:prSet/>
      <dgm:spPr/>
      <dgm:t>
        <a:bodyPr/>
        <a:lstStyle/>
        <a:p>
          <a:r>
            <a:rPr lang="en-US" baseline="0"/>
            <a:t>• International Baccalaureate (IB) Diploma curriculum</a:t>
          </a:r>
          <a:endParaRPr lang="en-US"/>
        </a:p>
      </dgm:t>
    </dgm:pt>
    <dgm:pt modelId="{D9138998-A348-4ADE-880B-CE94A66603F2}" type="parTrans" cxnId="{D23FDE29-F6BF-4B98-8229-32A96E5681DE}">
      <dgm:prSet/>
      <dgm:spPr/>
      <dgm:t>
        <a:bodyPr/>
        <a:lstStyle/>
        <a:p>
          <a:endParaRPr lang="en-US"/>
        </a:p>
      </dgm:t>
    </dgm:pt>
    <dgm:pt modelId="{4D7542BD-90DF-4AAB-9CE6-28B7E6B64707}" type="sibTrans" cxnId="{D23FDE29-F6BF-4B98-8229-32A96E5681DE}">
      <dgm:prSet/>
      <dgm:spPr/>
      <dgm:t>
        <a:bodyPr/>
        <a:lstStyle/>
        <a:p>
          <a:endParaRPr lang="en-US"/>
        </a:p>
      </dgm:t>
    </dgm:pt>
    <dgm:pt modelId="{C185CB56-DBE9-4E94-8005-C3BA78785C39}" type="pres">
      <dgm:prSet presAssocID="{95D0F646-3DFE-4626-B2A5-E8D3C13A9B4E}" presName="vert0" presStyleCnt="0">
        <dgm:presLayoutVars>
          <dgm:dir/>
          <dgm:animOne val="branch"/>
          <dgm:animLvl val="lvl"/>
        </dgm:presLayoutVars>
      </dgm:prSet>
      <dgm:spPr/>
    </dgm:pt>
    <dgm:pt modelId="{C62BB1A0-73C2-4CB8-A412-9DA2DD948E1F}" type="pres">
      <dgm:prSet presAssocID="{9AE56919-22B4-42BC-B320-35109701F63B}" presName="thickLine" presStyleLbl="alignNode1" presStyleIdx="0" presStyleCnt="6"/>
      <dgm:spPr/>
    </dgm:pt>
    <dgm:pt modelId="{3ECB26E0-A647-4B9E-BAD5-28407AE3352E}" type="pres">
      <dgm:prSet presAssocID="{9AE56919-22B4-42BC-B320-35109701F63B}" presName="horz1" presStyleCnt="0"/>
      <dgm:spPr/>
    </dgm:pt>
    <dgm:pt modelId="{72264334-D9A8-4599-A2D7-C0568492B929}" type="pres">
      <dgm:prSet presAssocID="{9AE56919-22B4-42BC-B320-35109701F63B}" presName="tx1" presStyleLbl="revTx" presStyleIdx="0" presStyleCnt="6"/>
      <dgm:spPr/>
    </dgm:pt>
    <dgm:pt modelId="{E930AE3A-3EEA-4347-9588-F059145E4825}" type="pres">
      <dgm:prSet presAssocID="{9AE56919-22B4-42BC-B320-35109701F63B}" presName="vert1" presStyleCnt="0"/>
      <dgm:spPr/>
    </dgm:pt>
    <dgm:pt modelId="{99DEF133-3F54-4E13-AD86-390C7DBDCE70}" type="pres">
      <dgm:prSet presAssocID="{969C556A-0F02-40A9-9E1B-4913558FFAD3}" presName="thickLine" presStyleLbl="alignNode1" presStyleIdx="1" presStyleCnt="6"/>
      <dgm:spPr/>
    </dgm:pt>
    <dgm:pt modelId="{BF9BD036-97DE-4EF6-98F3-83F5E5EF617B}" type="pres">
      <dgm:prSet presAssocID="{969C556A-0F02-40A9-9E1B-4913558FFAD3}" presName="horz1" presStyleCnt="0"/>
      <dgm:spPr/>
    </dgm:pt>
    <dgm:pt modelId="{117763F9-AFD2-4725-85AA-45E7ABF65BD9}" type="pres">
      <dgm:prSet presAssocID="{969C556A-0F02-40A9-9E1B-4913558FFAD3}" presName="tx1" presStyleLbl="revTx" presStyleIdx="1" presStyleCnt="6"/>
      <dgm:spPr/>
    </dgm:pt>
    <dgm:pt modelId="{62727E78-3499-421B-BAE5-45907EDE9CEA}" type="pres">
      <dgm:prSet presAssocID="{969C556A-0F02-40A9-9E1B-4913558FFAD3}" presName="vert1" presStyleCnt="0"/>
      <dgm:spPr/>
    </dgm:pt>
    <dgm:pt modelId="{1A042B9A-42DF-4321-A081-6F87BAA57BF1}" type="pres">
      <dgm:prSet presAssocID="{AA8CB1AA-E27B-4CE2-8B9A-BCC621543F76}" presName="thickLine" presStyleLbl="alignNode1" presStyleIdx="2" presStyleCnt="6"/>
      <dgm:spPr/>
    </dgm:pt>
    <dgm:pt modelId="{B5E976D6-B0EC-4B98-8685-EBCC5F113BDD}" type="pres">
      <dgm:prSet presAssocID="{AA8CB1AA-E27B-4CE2-8B9A-BCC621543F76}" presName="horz1" presStyleCnt="0"/>
      <dgm:spPr/>
    </dgm:pt>
    <dgm:pt modelId="{A0991FB4-B665-4F9B-8E22-9A82E873B73E}" type="pres">
      <dgm:prSet presAssocID="{AA8CB1AA-E27B-4CE2-8B9A-BCC621543F76}" presName="tx1" presStyleLbl="revTx" presStyleIdx="2" presStyleCnt="6"/>
      <dgm:spPr/>
    </dgm:pt>
    <dgm:pt modelId="{7F453BDE-6764-4C03-A722-BDB0F111E723}" type="pres">
      <dgm:prSet presAssocID="{AA8CB1AA-E27B-4CE2-8B9A-BCC621543F76}" presName="vert1" presStyleCnt="0"/>
      <dgm:spPr/>
    </dgm:pt>
    <dgm:pt modelId="{6724CF15-8CC6-4843-A055-96C1CCED3F18}" type="pres">
      <dgm:prSet presAssocID="{EF01F712-3E04-4AD4-AF45-786FAE8136EC}" presName="thickLine" presStyleLbl="alignNode1" presStyleIdx="3" presStyleCnt="6"/>
      <dgm:spPr/>
    </dgm:pt>
    <dgm:pt modelId="{F93B0A74-0534-4335-9494-8DF25D4A8276}" type="pres">
      <dgm:prSet presAssocID="{EF01F712-3E04-4AD4-AF45-786FAE8136EC}" presName="horz1" presStyleCnt="0"/>
      <dgm:spPr/>
    </dgm:pt>
    <dgm:pt modelId="{9D0F37B5-FC7F-4D18-B9D8-397E5C8C7633}" type="pres">
      <dgm:prSet presAssocID="{EF01F712-3E04-4AD4-AF45-786FAE8136EC}" presName="tx1" presStyleLbl="revTx" presStyleIdx="3" presStyleCnt="6"/>
      <dgm:spPr/>
    </dgm:pt>
    <dgm:pt modelId="{31E7DEAA-81F4-4D8E-B79F-DEEE4F22D04A}" type="pres">
      <dgm:prSet presAssocID="{EF01F712-3E04-4AD4-AF45-786FAE8136EC}" presName="vert1" presStyleCnt="0"/>
      <dgm:spPr/>
    </dgm:pt>
    <dgm:pt modelId="{4A387E4F-6D67-4245-A70A-81A7A6D0C52B}" type="pres">
      <dgm:prSet presAssocID="{EBEFC64F-6307-434C-9F33-39D799CEAEAC}" presName="thickLine" presStyleLbl="alignNode1" presStyleIdx="4" presStyleCnt="6"/>
      <dgm:spPr/>
    </dgm:pt>
    <dgm:pt modelId="{B2E99537-73E5-4D5F-ACC3-1D95081B8948}" type="pres">
      <dgm:prSet presAssocID="{EBEFC64F-6307-434C-9F33-39D799CEAEAC}" presName="horz1" presStyleCnt="0"/>
      <dgm:spPr/>
    </dgm:pt>
    <dgm:pt modelId="{39E7722E-CDD2-4DCC-B380-AE49F3B9AC60}" type="pres">
      <dgm:prSet presAssocID="{EBEFC64F-6307-434C-9F33-39D799CEAEAC}" presName="tx1" presStyleLbl="revTx" presStyleIdx="4" presStyleCnt="6"/>
      <dgm:spPr/>
    </dgm:pt>
    <dgm:pt modelId="{DC0A23CE-569C-4C5A-98C2-3DBF3A7E7ED6}" type="pres">
      <dgm:prSet presAssocID="{EBEFC64F-6307-434C-9F33-39D799CEAEAC}" presName="vert1" presStyleCnt="0"/>
      <dgm:spPr/>
    </dgm:pt>
    <dgm:pt modelId="{85DD7A6D-C6E1-498B-AF92-B76C9C4F95FC}" type="pres">
      <dgm:prSet presAssocID="{F03792F6-6986-497D-85E7-E8074240021D}" presName="thickLine" presStyleLbl="alignNode1" presStyleIdx="5" presStyleCnt="6"/>
      <dgm:spPr/>
    </dgm:pt>
    <dgm:pt modelId="{CB8E23E8-1276-43DF-91AE-23C4D0BD0704}" type="pres">
      <dgm:prSet presAssocID="{F03792F6-6986-497D-85E7-E8074240021D}" presName="horz1" presStyleCnt="0"/>
      <dgm:spPr/>
    </dgm:pt>
    <dgm:pt modelId="{077B7456-08C2-4949-933C-D55CF0F1567F}" type="pres">
      <dgm:prSet presAssocID="{F03792F6-6986-497D-85E7-E8074240021D}" presName="tx1" presStyleLbl="revTx" presStyleIdx="5" presStyleCnt="6"/>
      <dgm:spPr/>
    </dgm:pt>
    <dgm:pt modelId="{28386F6F-9593-448A-9EC6-4D5183B44C8F}" type="pres">
      <dgm:prSet presAssocID="{F03792F6-6986-497D-85E7-E8074240021D}" presName="vert1" presStyleCnt="0"/>
      <dgm:spPr/>
    </dgm:pt>
  </dgm:ptLst>
  <dgm:cxnLst>
    <dgm:cxn modelId="{AF5C4B03-4F69-4643-9812-57B3A85BB26E}" type="presOf" srcId="{EF01F712-3E04-4AD4-AF45-786FAE8136EC}" destId="{9D0F37B5-FC7F-4D18-B9D8-397E5C8C7633}" srcOrd="0" destOrd="0" presId="urn:microsoft.com/office/officeart/2008/layout/LinedList"/>
    <dgm:cxn modelId="{8BF1010B-2557-42F0-A6C3-080E41C890BB}" type="presOf" srcId="{9AE56919-22B4-42BC-B320-35109701F63B}" destId="{72264334-D9A8-4599-A2D7-C0568492B929}" srcOrd="0" destOrd="0" presId="urn:microsoft.com/office/officeart/2008/layout/LinedList"/>
    <dgm:cxn modelId="{D23FDE29-F6BF-4B98-8229-32A96E5681DE}" srcId="{95D0F646-3DFE-4626-B2A5-E8D3C13A9B4E}" destId="{F03792F6-6986-497D-85E7-E8074240021D}" srcOrd="5" destOrd="0" parTransId="{D9138998-A348-4ADE-880B-CE94A66603F2}" sibTransId="{4D7542BD-90DF-4AAB-9CE6-28B7E6B64707}"/>
    <dgm:cxn modelId="{5955322D-F30C-4B0D-9815-45318EBC78FD}" srcId="{95D0F646-3DFE-4626-B2A5-E8D3C13A9B4E}" destId="{9AE56919-22B4-42BC-B320-35109701F63B}" srcOrd="0" destOrd="0" parTransId="{1BC47B0B-3082-4A61-A54E-304E7A4C9484}" sibTransId="{3F836F0E-8E3A-492C-B07F-32E89855DA0A}"/>
    <dgm:cxn modelId="{9EAFAB5E-2BD9-46BB-AF44-C37F23CF5E7A}" type="presOf" srcId="{AA8CB1AA-E27B-4CE2-8B9A-BCC621543F76}" destId="{A0991FB4-B665-4F9B-8E22-9A82E873B73E}" srcOrd="0" destOrd="0" presId="urn:microsoft.com/office/officeart/2008/layout/LinedList"/>
    <dgm:cxn modelId="{10DB385F-059A-4D69-A5FC-E15C0FA522E7}" type="presOf" srcId="{95D0F646-3DFE-4626-B2A5-E8D3C13A9B4E}" destId="{C185CB56-DBE9-4E94-8005-C3BA78785C39}" srcOrd="0" destOrd="0" presId="urn:microsoft.com/office/officeart/2008/layout/LinedList"/>
    <dgm:cxn modelId="{49C6A761-9740-48E1-8E92-9BBAB76DA520}" srcId="{95D0F646-3DFE-4626-B2A5-E8D3C13A9B4E}" destId="{EBEFC64F-6307-434C-9F33-39D799CEAEAC}" srcOrd="4" destOrd="0" parTransId="{2E5D3F93-97F3-4939-9EAD-9B61CA62C78B}" sibTransId="{F6377C72-3D07-4252-849A-5240142F68B5}"/>
    <dgm:cxn modelId="{ED82DE41-9368-46D5-9E53-231FBFA512CA}" srcId="{95D0F646-3DFE-4626-B2A5-E8D3C13A9B4E}" destId="{AA8CB1AA-E27B-4CE2-8B9A-BCC621543F76}" srcOrd="2" destOrd="0" parTransId="{DEC00400-1D74-4D93-AA62-45DEF2B7BFBE}" sibTransId="{9A46201C-B727-4D0F-B3C1-44A72205900F}"/>
    <dgm:cxn modelId="{9E817956-DFF1-4135-A1B6-D8A0FF211033}" srcId="{95D0F646-3DFE-4626-B2A5-E8D3C13A9B4E}" destId="{969C556A-0F02-40A9-9E1B-4913558FFAD3}" srcOrd="1" destOrd="0" parTransId="{861EE62F-DC55-4D02-89D6-ACB77C8E7728}" sibTransId="{0A966B9F-1847-47E6-8CF7-98BECC24EDE8}"/>
    <dgm:cxn modelId="{92B53B7C-BFCA-472B-A319-B10D443D1F8C}" srcId="{95D0F646-3DFE-4626-B2A5-E8D3C13A9B4E}" destId="{EF01F712-3E04-4AD4-AF45-786FAE8136EC}" srcOrd="3" destOrd="0" parTransId="{0C0CE5AC-9A24-4B35-AAF7-2ED288534AC6}" sibTransId="{8933A863-8162-49D1-8113-C300B25305FE}"/>
    <dgm:cxn modelId="{75F24186-2F08-455D-BAD1-73F6C7E890BE}" type="presOf" srcId="{F03792F6-6986-497D-85E7-E8074240021D}" destId="{077B7456-08C2-4949-933C-D55CF0F1567F}" srcOrd="0" destOrd="0" presId="urn:microsoft.com/office/officeart/2008/layout/LinedList"/>
    <dgm:cxn modelId="{CC0420D5-F0E1-4987-A24A-04670AFA68E4}" type="presOf" srcId="{969C556A-0F02-40A9-9E1B-4913558FFAD3}" destId="{117763F9-AFD2-4725-85AA-45E7ABF65BD9}" srcOrd="0" destOrd="0" presId="urn:microsoft.com/office/officeart/2008/layout/LinedList"/>
    <dgm:cxn modelId="{A82E45D5-90B8-44F9-BA1C-E2971E6A521D}" type="presOf" srcId="{EBEFC64F-6307-434C-9F33-39D799CEAEAC}" destId="{39E7722E-CDD2-4DCC-B380-AE49F3B9AC60}" srcOrd="0" destOrd="0" presId="urn:microsoft.com/office/officeart/2008/layout/LinedList"/>
    <dgm:cxn modelId="{C00B38B2-6B9B-4A81-8590-787268C7AA09}" type="presParOf" srcId="{C185CB56-DBE9-4E94-8005-C3BA78785C39}" destId="{C62BB1A0-73C2-4CB8-A412-9DA2DD948E1F}" srcOrd="0" destOrd="0" presId="urn:microsoft.com/office/officeart/2008/layout/LinedList"/>
    <dgm:cxn modelId="{745A0EB3-3150-4DB2-9675-D8879618D775}" type="presParOf" srcId="{C185CB56-DBE9-4E94-8005-C3BA78785C39}" destId="{3ECB26E0-A647-4B9E-BAD5-28407AE3352E}" srcOrd="1" destOrd="0" presId="urn:microsoft.com/office/officeart/2008/layout/LinedList"/>
    <dgm:cxn modelId="{583DC553-640F-424F-B4E0-2CDC69F3BEA6}" type="presParOf" srcId="{3ECB26E0-A647-4B9E-BAD5-28407AE3352E}" destId="{72264334-D9A8-4599-A2D7-C0568492B929}" srcOrd="0" destOrd="0" presId="urn:microsoft.com/office/officeart/2008/layout/LinedList"/>
    <dgm:cxn modelId="{EB2DCB15-8C30-42A6-BEFF-678CA0A890D7}" type="presParOf" srcId="{3ECB26E0-A647-4B9E-BAD5-28407AE3352E}" destId="{E930AE3A-3EEA-4347-9588-F059145E4825}" srcOrd="1" destOrd="0" presId="urn:microsoft.com/office/officeart/2008/layout/LinedList"/>
    <dgm:cxn modelId="{8DF75E73-BCE3-47C3-8CFC-38669089BF3B}" type="presParOf" srcId="{C185CB56-DBE9-4E94-8005-C3BA78785C39}" destId="{99DEF133-3F54-4E13-AD86-390C7DBDCE70}" srcOrd="2" destOrd="0" presId="urn:microsoft.com/office/officeart/2008/layout/LinedList"/>
    <dgm:cxn modelId="{01D13646-3098-4BA2-893B-92B159003957}" type="presParOf" srcId="{C185CB56-DBE9-4E94-8005-C3BA78785C39}" destId="{BF9BD036-97DE-4EF6-98F3-83F5E5EF617B}" srcOrd="3" destOrd="0" presId="urn:microsoft.com/office/officeart/2008/layout/LinedList"/>
    <dgm:cxn modelId="{6E93B3A1-1C65-4DE3-8053-6E5EFCC60FEF}" type="presParOf" srcId="{BF9BD036-97DE-4EF6-98F3-83F5E5EF617B}" destId="{117763F9-AFD2-4725-85AA-45E7ABF65BD9}" srcOrd="0" destOrd="0" presId="urn:microsoft.com/office/officeart/2008/layout/LinedList"/>
    <dgm:cxn modelId="{F06AF85B-86FF-45AC-90F4-62612421B1B6}" type="presParOf" srcId="{BF9BD036-97DE-4EF6-98F3-83F5E5EF617B}" destId="{62727E78-3499-421B-BAE5-45907EDE9CEA}" srcOrd="1" destOrd="0" presId="urn:microsoft.com/office/officeart/2008/layout/LinedList"/>
    <dgm:cxn modelId="{BA1EF323-0545-4D9C-AA52-CAAD71DC2096}" type="presParOf" srcId="{C185CB56-DBE9-4E94-8005-C3BA78785C39}" destId="{1A042B9A-42DF-4321-A081-6F87BAA57BF1}" srcOrd="4" destOrd="0" presId="urn:microsoft.com/office/officeart/2008/layout/LinedList"/>
    <dgm:cxn modelId="{2587D6DD-4A2C-445F-8348-AC79D7652CCC}" type="presParOf" srcId="{C185CB56-DBE9-4E94-8005-C3BA78785C39}" destId="{B5E976D6-B0EC-4B98-8685-EBCC5F113BDD}" srcOrd="5" destOrd="0" presId="urn:microsoft.com/office/officeart/2008/layout/LinedList"/>
    <dgm:cxn modelId="{620AD613-E14D-4E62-A1EF-5AE1DA03E854}" type="presParOf" srcId="{B5E976D6-B0EC-4B98-8685-EBCC5F113BDD}" destId="{A0991FB4-B665-4F9B-8E22-9A82E873B73E}" srcOrd="0" destOrd="0" presId="urn:microsoft.com/office/officeart/2008/layout/LinedList"/>
    <dgm:cxn modelId="{0D223FB2-6CFB-4B42-957D-7E7E36E17E6B}" type="presParOf" srcId="{B5E976D6-B0EC-4B98-8685-EBCC5F113BDD}" destId="{7F453BDE-6764-4C03-A722-BDB0F111E723}" srcOrd="1" destOrd="0" presId="urn:microsoft.com/office/officeart/2008/layout/LinedList"/>
    <dgm:cxn modelId="{4BD19F20-357C-4478-9BEA-51765D4354A8}" type="presParOf" srcId="{C185CB56-DBE9-4E94-8005-C3BA78785C39}" destId="{6724CF15-8CC6-4843-A055-96C1CCED3F18}" srcOrd="6" destOrd="0" presId="urn:microsoft.com/office/officeart/2008/layout/LinedList"/>
    <dgm:cxn modelId="{B505DFBC-EB2A-4739-9F5A-A99FC608DE5A}" type="presParOf" srcId="{C185CB56-DBE9-4E94-8005-C3BA78785C39}" destId="{F93B0A74-0534-4335-9494-8DF25D4A8276}" srcOrd="7" destOrd="0" presId="urn:microsoft.com/office/officeart/2008/layout/LinedList"/>
    <dgm:cxn modelId="{01162744-ACA6-4268-A530-337B654529D5}" type="presParOf" srcId="{F93B0A74-0534-4335-9494-8DF25D4A8276}" destId="{9D0F37B5-FC7F-4D18-B9D8-397E5C8C7633}" srcOrd="0" destOrd="0" presId="urn:microsoft.com/office/officeart/2008/layout/LinedList"/>
    <dgm:cxn modelId="{60E1F439-4129-4F2F-93AD-41819456031C}" type="presParOf" srcId="{F93B0A74-0534-4335-9494-8DF25D4A8276}" destId="{31E7DEAA-81F4-4D8E-B79F-DEEE4F22D04A}" srcOrd="1" destOrd="0" presId="urn:microsoft.com/office/officeart/2008/layout/LinedList"/>
    <dgm:cxn modelId="{2E7C9D0E-4418-4D08-B456-E65F24632766}" type="presParOf" srcId="{C185CB56-DBE9-4E94-8005-C3BA78785C39}" destId="{4A387E4F-6D67-4245-A70A-81A7A6D0C52B}" srcOrd="8" destOrd="0" presId="urn:microsoft.com/office/officeart/2008/layout/LinedList"/>
    <dgm:cxn modelId="{DED3EB0D-A91B-42D4-98BF-23828690CAD2}" type="presParOf" srcId="{C185CB56-DBE9-4E94-8005-C3BA78785C39}" destId="{B2E99537-73E5-4D5F-ACC3-1D95081B8948}" srcOrd="9" destOrd="0" presId="urn:microsoft.com/office/officeart/2008/layout/LinedList"/>
    <dgm:cxn modelId="{AF398B6B-AED3-42CE-B7B2-36E6651DEFF6}" type="presParOf" srcId="{B2E99537-73E5-4D5F-ACC3-1D95081B8948}" destId="{39E7722E-CDD2-4DCC-B380-AE49F3B9AC60}" srcOrd="0" destOrd="0" presId="urn:microsoft.com/office/officeart/2008/layout/LinedList"/>
    <dgm:cxn modelId="{08E452F2-BD2B-4CA0-B9D0-DB660C6D6481}" type="presParOf" srcId="{B2E99537-73E5-4D5F-ACC3-1D95081B8948}" destId="{DC0A23CE-569C-4C5A-98C2-3DBF3A7E7ED6}" srcOrd="1" destOrd="0" presId="urn:microsoft.com/office/officeart/2008/layout/LinedList"/>
    <dgm:cxn modelId="{B02C70F4-1253-487F-8ED2-12BD94071E93}" type="presParOf" srcId="{C185CB56-DBE9-4E94-8005-C3BA78785C39}" destId="{85DD7A6D-C6E1-498B-AF92-B76C9C4F95FC}" srcOrd="10" destOrd="0" presId="urn:microsoft.com/office/officeart/2008/layout/LinedList"/>
    <dgm:cxn modelId="{D03EF100-D511-484C-AEBB-B11AAF99198D}" type="presParOf" srcId="{C185CB56-DBE9-4E94-8005-C3BA78785C39}" destId="{CB8E23E8-1276-43DF-91AE-23C4D0BD0704}" srcOrd="11" destOrd="0" presId="urn:microsoft.com/office/officeart/2008/layout/LinedList"/>
    <dgm:cxn modelId="{BEA79DA6-B2AE-4D4F-ACD7-E5DEAAC17B18}" type="presParOf" srcId="{CB8E23E8-1276-43DF-91AE-23C4D0BD0704}" destId="{077B7456-08C2-4949-933C-D55CF0F1567F}" srcOrd="0" destOrd="0" presId="urn:microsoft.com/office/officeart/2008/layout/LinedList"/>
    <dgm:cxn modelId="{13638E1C-D983-46B7-81C5-72F67722CF99}" type="presParOf" srcId="{CB8E23E8-1276-43DF-91AE-23C4D0BD0704}" destId="{28386F6F-9593-448A-9EC6-4D5183B44C8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02A43-7DD0-484F-BE60-0F4AB9799CE6}">
      <dsp:nvSpPr>
        <dsp:cNvPr id="0" name=""/>
        <dsp:cNvSpPr/>
      </dsp:nvSpPr>
      <dsp:spPr>
        <a:xfrm>
          <a:off x="3437" y="1188613"/>
          <a:ext cx="1675254" cy="1063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057D4-73BA-41E5-B78E-AF602C8DE696}">
      <dsp:nvSpPr>
        <dsp:cNvPr id="0" name=""/>
        <dsp:cNvSpPr/>
      </dsp:nvSpPr>
      <dsp:spPr>
        <a:xfrm>
          <a:off x="189577" y="1365445"/>
          <a:ext cx="1675254" cy="1063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Rockwell"/>
            </a:rPr>
            <a:t>High School Acceleration</a:t>
          </a:r>
        </a:p>
      </dsp:txBody>
      <dsp:txXfrm>
        <a:off x="220734" y="1396602"/>
        <a:ext cx="1612940" cy="1001472"/>
      </dsp:txXfrm>
    </dsp:sp>
    <dsp:sp modelId="{C315FC89-6AB0-478B-933C-0A560EBBD2D3}">
      <dsp:nvSpPr>
        <dsp:cNvPr id="0" name=""/>
        <dsp:cNvSpPr/>
      </dsp:nvSpPr>
      <dsp:spPr>
        <a:xfrm>
          <a:off x="2050970" y="1188613"/>
          <a:ext cx="1675254" cy="1063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65F5B-817F-4B48-8F37-C082A1A1CC44}">
      <dsp:nvSpPr>
        <dsp:cNvPr id="0" name=""/>
        <dsp:cNvSpPr/>
      </dsp:nvSpPr>
      <dsp:spPr>
        <a:xfrm>
          <a:off x="2237109" y="1365445"/>
          <a:ext cx="1675254" cy="1063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Rockwell"/>
            </a:rPr>
            <a:t>Diploma Options</a:t>
          </a:r>
        </a:p>
      </dsp:txBody>
      <dsp:txXfrm>
        <a:off x="2268266" y="1396602"/>
        <a:ext cx="1612940" cy="1001472"/>
      </dsp:txXfrm>
    </dsp:sp>
    <dsp:sp modelId="{99B01004-9142-42D7-B814-9F80E813B037}">
      <dsp:nvSpPr>
        <dsp:cNvPr id="0" name=""/>
        <dsp:cNvSpPr/>
      </dsp:nvSpPr>
      <dsp:spPr>
        <a:xfrm>
          <a:off x="4098503" y="1188613"/>
          <a:ext cx="1675254" cy="1063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B1B0B-C696-4276-8961-5B35CF3E7D24}">
      <dsp:nvSpPr>
        <dsp:cNvPr id="0" name=""/>
        <dsp:cNvSpPr/>
      </dsp:nvSpPr>
      <dsp:spPr>
        <a:xfrm>
          <a:off x="4284642" y="1365445"/>
          <a:ext cx="1675254" cy="1063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Rockwell"/>
            </a:rPr>
            <a:t>Dual Enrollment</a:t>
          </a:r>
        </a:p>
      </dsp:txBody>
      <dsp:txXfrm>
        <a:off x="4315799" y="1396602"/>
        <a:ext cx="1612940" cy="1001472"/>
      </dsp:txXfrm>
    </dsp:sp>
    <dsp:sp modelId="{1760F78E-3B9F-41E3-8650-83B08D41F886}">
      <dsp:nvSpPr>
        <dsp:cNvPr id="0" name=""/>
        <dsp:cNvSpPr/>
      </dsp:nvSpPr>
      <dsp:spPr>
        <a:xfrm>
          <a:off x="6146036" y="1188613"/>
          <a:ext cx="1675254" cy="1063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5B1FE-5AE1-4B85-B344-5F7DD27F2AFF}">
      <dsp:nvSpPr>
        <dsp:cNvPr id="0" name=""/>
        <dsp:cNvSpPr/>
      </dsp:nvSpPr>
      <dsp:spPr>
        <a:xfrm>
          <a:off x="6332175" y="1365445"/>
          <a:ext cx="1675254" cy="1063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Rockwell"/>
            </a:rPr>
            <a:t>Career/Technical Pathways</a:t>
          </a:r>
        </a:p>
      </dsp:txBody>
      <dsp:txXfrm>
        <a:off x="6363332" y="1396602"/>
        <a:ext cx="1612940" cy="1001472"/>
      </dsp:txXfrm>
    </dsp:sp>
    <dsp:sp modelId="{CA52D780-6E25-40C4-8AED-973169144050}">
      <dsp:nvSpPr>
        <dsp:cNvPr id="0" name=""/>
        <dsp:cNvSpPr/>
      </dsp:nvSpPr>
      <dsp:spPr>
        <a:xfrm>
          <a:off x="8193568" y="1188613"/>
          <a:ext cx="1675254" cy="1063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B0FEF-9EDE-4236-8BDC-397153DFAB47}">
      <dsp:nvSpPr>
        <dsp:cNvPr id="0" name=""/>
        <dsp:cNvSpPr/>
      </dsp:nvSpPr>
      <dsp:spPr>
        <a:xfrm>
          <a:off x="8379708" y="1365445"/>
          <a:ext cx="1675254" cy="10637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Rockwell"/>
            </a:rPr>
            <a:t>College or University</a:t>
          </a:r>
        </a:p>
      </dsp:txBody>
      <dsp:txXfrm>
        <a:off x="8410865" y="1396602"/>
        <a:ext cx="1612940" cy="100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0C6B6-C9FE-4232-91AF-6DA403A0B409}">
      <dsp:nvSpPr>
        <dsp:cNvPr id="0" name=""/>
        <dsp:cNvSpPr/>
      </dsp:nvSpPr>
      <dsp:spPr>
        <a:xfrm>
          <a:off x="0" y="0"/>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04199-B92F-4D5C-B82B-0740B797D592}">
      <dsp:nvSpPr>
        <dsp:cNvPr id="0" name=""/>
        <dsp:cNvSpPr/>
      </dsp:nvSpPr>
      <dsp:spPr>
        <a:xfrm>
          <a:off x="0" y="0"/>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Campuses:</a:t>
          </a:r>
          <a:endParaRPr lang="en-US" sz="1700" kern="1200"/>
        </a:p>
      </dsp:txBody>
      <dsp:txXfrm>
        <a:off x="0" y="0"/>
        <a:ext cx="4842803" cy="596118"/>
      </dsp:txXfrm>
    </dsp:sp>
    <dsp:sp modelId="{A7F7E747-38AF-4389-AFFD-8C41391994E2}">
      <dsp:nvSpPr>
        <dsp:cNvPr id="0" name=""/>
        <dsp:cNvSpPr/>
      </dsp:nvSpPr>
      <dsp:spPr>
        <a:xfrm>
          <a:off x="0" y="596118"/>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64BDC-5A01-4759-B185-912BBBDCB3CB}">
      <dsp:nvSpPr>
        <dsp:cNvPr id="0" name=""/>
        <dsp:cNvSpPr/>
      </dsp:nvSpPr>
      <dsp:spPr>
        <a:xfrm>
          <a:off x="0" y="596118"/>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George T. Baker Aviation</a:t>
          </a:r>
        </a:p>
      </dsp:txBody>
      <dsp:txXfrm>
        <a:off x="0" y="596118"/>
        <a:ext cx="4842803" cy="596118"/>
      </dsp:txXfrm>
    </dsp:sp>
    <dsp:sp modelId="{3CFA73E5-4D9B-41F3-945B-49CA1F09724B}">
      <dsp:nvSpPr>
        <dsp:cNvPr id="0" name=""/>
        <dsp:cNvSpPr/>
      </dsp:nvSpPr>
      <dsp:spPr>
        <a:xfrm>
          <a:off x="0" y="1192236"/>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83351-178D-444E-B159-445F775568D8}">
      <dsp:nvSpPr>
        <dsp:cNvPr id="0" name=""/>
        <dsp:cNvSpPr/>
      </dsp:nvSpPr>
      <dsp:spPr>
        <a:xfrm>
          <a:off x="0" y="1192236"/>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D.A. Dorsey Technical College</a:t>
          </a:r>
        </a:p>
      </dsp:txBody>
      <dsp:txXfrm>
        <a:off x="0" y="1192236"/>
        <a:ext cx="4842803" cy="596118"/>
      </dsp:txXfrm>
    </dsp:sp>
    <dsp:sp modelId="{A51D266F-72FD-45D3-9514-B1F39AF7D5A6}">
      <dsp:nvSpPr>
        <dsp:cNvPr id="0" name=""/>
        <dsp:cNvSpPr/>
      </dsp:nvSpPr>
      <dsp:spPr>
        <a:xfrm>
          <a:off x="0" y="1788355"/>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B9629-34E8-4EDD-8D7A-FF601B0CE8D5}">
      <dsp:nvSpPr>
        <dsp:cNvPr id="0" name=""/>
        <dsp:cNvSpPr/>
      </dsp:nvSpPr>
      <dsp:spPr>
        <a:xfrm>
          <a:off x="0" y="1788355"/>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English Center</a:t>
          </a:r>
        </a:p>
      </dsp:txBody>
      <dsp:txXfrm>
        <a:off x="0" y="1788355"/>
        <a:ext cx="4842803" cy="596118"/>
      </dsp:txXfrm>
    </dsp:sp>
    <dsp:sp modelId="{E951BAC4-F6F9-42E8-80D9-3B983C8280A9}">
      <dsp:nvSpPr>
        <dsp:cNvPr id="0" name=""/>
        <dsp:cNvSpPr/>
      </dsp:nvSpPr>
      <dsp:spPr>
        <a:xfrm>
          <a:off x="0" y="2384473"/>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CA2F4-B942-44A3-9CC6-ABF35D1E8AEF}">
      <dsp:nvSpPr>
        <dsp:cNvPr id="0" name=""/>
        <dsp:cNvSpPr/>
      </dsp:nvSpPr>
      <dsp:spPr>
        <a:xfrm>
          <a:off x="0" y="2384473"/>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Lindsey Hopkins Technical College</a:t>
          </a:r>
        </a:p>
      </dsp:txBody>
      <dsp:txXfrm>
        <a:off x="0" y="2384473"/>
        <a:ext cx="4842803" cy="596118"/>
      </dsp:txXfrm>
    </dsp:sp>
    <dsp:sp modelId="{5A5FC80C-693F-4A08-9F5D-39BA10AB88FC}">
      <dsp:nvSpPr>
        <dsp:cNvPr id="0" name=""/>
        <dsp:cNvSpPr/>
      </dsp:nvSpPr>
      <dsp:spPr>
        <a:xfrm>
          <a:off x="0" y="2980591"/>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14B98-8A75-46FD-B390-50802962E5F5}">
      <dsp:nvSpPr>
        <dsp:cNvPr id="0" name=""/>
        <dsp:cNvSpPr/>
      </dsp:nvSpPr>
      <dsp:spPr>
        <a:xfrm>
          <a:off x="0" y="2980591"/>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Miami Lakes Educational Center &amp; Technical College</a:t>
          </a:r>
        </a:p>
      </dsp:txBody>
      <dsp:txXfrm>
        <a:off x="0" y="2980591"/>
        <a:ext cx="4842803" cy="596118"/>
      </dsp:txXfrm>
    </dsp:sp>
    <dsp:sp modelId="{1A65F451-94E5-4A2B-8313-9F3B805CDE00}">
      <dsp:nvSpPr>
        <dsp:cNvPr id="0" name=""/>
        <dsp:cNvSpPr/>
      </dsp:nvSpPr>
      <dsp:spPr>
        <a:xfrm>
          <a:off x="0" y="3576710"/>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94549-870F-4D4F-8BA9-5CB0415AB3B0}">
      <dsp:nvSpPr>
        <dsp:cNvPr id="0" name=""/>
        <dsp:cNvSpPr/>
      </dsp:nvSpPr>
      <dsp:spPr>
        <a:xfrm>
          <a:off x="0" y="3576710"/>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Robert Morgan Educational Center &amp; Technical College</a:t>
          </a:r>
        </a:p>
      </dsp:txBody>
      <dsp:txXfrm>
        <a:off x="0" y="3576710"/>
        <a:ext cx="4842803" cy="596118"/>
      </dsp:txXfrm>
    </dsp:sp>
    <dsp:sp modelId="{F0CFBFD8-959F-4916-A249-3E9B7A7B5256}">
      <dsp:nvSpPr>
        <dsp:cNvPr id="0" name=""/>
        <dsp:cNvSpPr/>
      </dsp:nvSpPr>
      <dsp:spPr>
        <a:xfrm>
          <a:off x="0" y="4172828"/>
          <a:ext cx="48428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256AF-0005-4AD1-9028-CFA1864B0D06}">
      <dsp:nvSpPr>
        <dsp:cNvPr id="0" name=""/>
        <dsp:cNvSpPr/>
      </dsp:nvSpPr>
      <dsp:spPr>
        <a:xfrm>
          <a:off x="0" y="4172828"/>
          <a:ext cx="4842803" cy="59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South Dade Technical College</a:t>
          </a:r>
        </a:p>
      </dsp:txBody>
      <dsp:txXfrm>
        <a:off x="0" y="4172828"/>
        <a:ext cx="4842803" cy="596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B1A0-73C2-4CB8-A412-9DA2DD948E1F}">
      <dsp:nvSpPr>
        <dsp:cNvPr id="0" name=""/>
        <dsp:cNvSpPr/>
      </dsp:nvSpPr>
      <dsp:spPr>
        <a:xfrm>
          <a:off x="0" y="1766"/>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64334-D9A8-4599-A2D7-C0568492B929}">
      <dsp:nvSpPr>
        <dsp:cNvPr id="0" name=""/>
        <dsp:cNvSpPr/>
      </dsp:nvSpPr>
      <dsp:spPr>
        <a:xfrm>
          <a:off x="0" y="1766"/>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Students must successfully complete one of the following diploma options: </a:t>
          </a:r>
          <a:endParaRPr lang="en-US" sz="2100" kern="1200"/>
        </a:p>
      </dsp:txBody>
      <dsp:txXfrm>
        <a:off x="0" y="1766"/>
        <a:ext cx="10058399" cy="602385"/>
      </dsp:txXfrm>
    </dsp:sp>
    <dsp:sp modelId="{99DEF133-3F54-4E13-AD86-390C7DBDCE70}">
      <dsp:nvSpPr>
        <dsp:cNvPr id="0" name=""/>
        <dsp:cNvSpPr/>
      </dsp:nvSpPr>
      <dsp:spPr>
        <a:xfrm>
          <a:off x="0" y="604151"/>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63F9-AFD2-4725-85AA-45E7ABF65BD9}">
      <dsp:nvSpPr>
        <dsp:cNvPr id="0" name=""/>
        <dsp:cNvSpPr/>
      </dsp:nvSpPr>
      <dsp:spPr>
        <a:xfrm>
          <a:off x="0" y="604151"/>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 24-credit standard diploma</a:t>
          </a:r>
          <a:endParaRPr lang="en-US" sz="2100" kern="1200"/>
        </a:p>
      </dsp:txBody>
      <dsp:txXfrm>
        <a:off x="0" y="604151"/>
        <a:ext cx="10058399" cy="602385"/>
      </dsp:txXfrm>
    </dsp:sp>
    <dsp:sp modelId="{1A042B9A-42DF-4321-A081-6F87BAA57BF1}">
      <dsp:nvSpPr>
        <dsp:cNvPr id="0" name=""/>
        <dsp:cNvSpPr/>
      </dsp:nvSpPr>
      <dsp:spPr>
        <a:xfrm>
          <a:off x="0" y="1206537"/>
          <a:ext cx="100583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91FB4-B665-4F9B-8E22-9A82E873B73E}">
      <dsp:nvSpPr>
        <dsp:cNvPr id="0" name=""/>
        <dsp:cNvSpPr/>
      </dsp:nvSpPr>
      <dsp:spPr>
        <a:xfrm>
          <a:off x="0" y="1206537"/>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 18-credit Academically Challenging Curriculum to Enhance Learning (ACCEL) </a:t>
          </a:r>
          <a:endParaRPr lang="en-US" sz="2100" kern="1200"/>
        </a:p>
      </dsp:txBody>
      <dsp:txXfrm>
        <a:off x="0" y="1206537"/>
        <a:ext cx="10058399" cy="602385"/>
      </dsp:txXfrm>
    </dsp:sp>
    <dsp:sp modelId="{6724CF15-8CC6-4843-A055-96C1CCED3F18}">
      <dsp:nvSpPr>
        <dsp:cNvPr id="0" name=""/>
        <dsp:cNvSpPr/>
      </dsp:nvSpPr>
      <dsp:spPr>
        <a:xfrm>
          <a:off x="0" y="1808922"/>
          <a:ext cx="10058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F37B5-FC7F-4D18-B9D8-397E5C8C7633}">
      <dsp:nvSpPr>
        <dsp:cNvPr id="0" name=""/>
        <dsp:cNvSpPr/>
      </dsp:nvSpPr>
      <dsp:spPr>
        <a:xfrm>
          <a:off x="0" y="1808922"/>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 Career and Technical Education (CTE) Pathway</a:t>
          </a:r>
          <a:endParaRPr lang="en-US" sz="2100" kern="1200"/>
        </a:p>
      </dsp:txBody>
      <dsp:txXfrm>
        <a:off x="0" y="1808922"/>
        <a:ext cx="10058399" cy="602385"/>
      </dsp:txXfrm>
    </dsp:sp>
    <dsp:sp modelId="{4A387E4F-6D67-4245-A70A-81A7A6D0C52B}">
      <dsp:nvSpPr>
        <dsp:cNvPr id="0" name=""/>
        <dsp:cNvSpPr/>
      </dsp:nvSpPr>
      <dsp:spPr>
        <a:xfrm>
          <a:off x="0" y="2411307"/>
          <a:ext cx="1005839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7722E-CDD2-4DCC-B380-AE49F3B9AC60}">
      <dsp:nvSpPr>
        <dsp:cNvPr id="0" name=""/>
        <dsp:cNvSpPr/>
      </dsp:nvSpPr>
      <dsp:spPr>
        <a:xfrm>
          <a:off x="0" y="2411307"/>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 Advanced International Certificate of Education (AICE) curriculum</a:t>
          </a:r>
          <a:endParaRPr lang="en-US" sz="2100" kern="1200"/>
        </a:p>
      </dsp:txBody>
      <dsp:txXfrm>
        <a:off x="0" y="2411307"/>
        <a:ext cx="10058399" cy="602385"/>
      </dsp:txXfrm>
    </dsp:sp>
    <dsp:sp modelId="{85DD7A6D-C6E1-498B-AF92-B76C9C4F95FC}">
      <dsp:nvSpPr>
        <dsp:cNvPr id="0" name=""/>
        <dsp:cNvSpPr/>
      </dsp:nvSpPr>
      <dsp:spPr>
        <a:xfrm>
          <a:off x="0" y="3013693"/>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B7456-08C2-4949-933C-D55CF0F1567F}">
      <dsp:nvSpPr>
        <dsp:cNvPr id="0" name=""/>
        <dsp:cNvSpPr/>
      </dsp:nvSpPr>
      <dsp:spPr>
        <a:xfrm>
          <a:off x="0" y="3013693"/>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 International Baccalaureate (IB) Diploma curriculum</a:t>
          </a:r>
          <a:endParaRPr lang="en-US" sz="2100" kern="1200"/>
        </a:p>
      </dsp:txBody>
      <dsp:txXfrm>
        <a:off x="0" y="3013693"/>
        <a:ext cx="10058399" cy="6023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1569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121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3157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633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2728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184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946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9192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5660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6004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760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324646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RUup841pZrs?feature=oembed"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secureservercdn.net/104.238.71.33/6fe.4ee.myftpupload.com/wp-content/uploads/2020/01/What_is_CTE_infographic_2019.pdf" TargetMode="External"/><Relationship Id="rId3" Type="http://schemas.openxmlformats.org/officeDocument/2006/relationships/hyperlink" Target="https://www.fldoe.org/core/fileparse.php/20102/urlt/2223FASTGrd310FS.pdf" TargetMode="External"/><Relationship Id="rId7" Type="http://schemas.openxmlformats.org/officeDocument/2006/relationships/hyperlink" Target="https://www.careerinayear.com/" TargetMode="External"/><Relationship Id="rId2" Type="http://schemas.openxmlformats.org/officeDocument/2006/relationships/hyperlink" Target="https://www.fldoe.org/core/fileparse.php/7764/urlt/StandardDiplomaRequirements.pdf" TargetMode="External"/><Relationship Id="rId1" Type="http://schemas.openxmlformats.org/officeDocument/2006/relationships/slideLayout" Target="../slideLayouts/slideLayout2.xml"/><Relationship Id="rId6" Type="http://schemas.openxmlformats.org/officeDocument/2006/relationships/hyperlink" Target="https://diplomapathways.dadeschools.net/#!/" TargetMode="External"/><Relationship Id="rId11" Type="http://schemas.openxmlformats.org/officeDocument/2006/relationships/hyperlink" Target="https://ctemiami.net/" TargetMode="External"/><Relationship Id="rId5" Type="http://schemas.openxmlformats.org/officeDocument/2006/relationships/hyperlink" Target="http://www.navigatingyourfinancialfuture.org/PDF/2022-23%20Bright%20Futures%20Brochure.pdf" TargetMode="External"/><Relationship Id="rId10" Type="http://schemas.openxmlformats.org/officeDocument/2006/relationships/hyperlink" Target="https://secureservercdn.net/104.238.71.33/6fe.4ee.myftpupload.com/wp-content/uploads/2020/01/ReadinessForAllCareers-FactSheet.pdf" TargetMode="External"/><Relationship Id="rId4" Type="http://schemas.openxmlformats.org/officeDocument/2006/relationships/hyperlink" Target="https://www.floridastudentfinancialaidsg.org/PDF/FAS-FMS.pdf" TargetMode="External"/><Relationship Id="rId9" Type="http://schemas.openxmlformats.org/officeDocument/2006/relationships/hyperlink" Target="https://secureservercdn.net/104.238.71.33/6fe.4ee.myftpupload.com/wp-content/uploads/2020/01/College-and-Career-Ready-Infographic.pdf"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oridastudentfinancialaidsg.org/PDF/GSC.pdf" TargetMode="External"/><Relationship Id="rId2" Type="http://schemas.openxmlformats.org/officeDocument/2006/relationships/hyperlink" Target="https://www.floridastudentfinancialaidsg.org/PDF/FAS-FMS.pdf" TargetMode="External"/><Relationship Id="rId1" Type="http://schemas.openxmlformats.org/officeDocument/2006/relationships/slideLayout" Target="../slideLayouts/slideLayout2.xml"/><Relationship Id="rId4" Type="http://schemas.openxmlformats.org/officeDocument/2006/relationships/hyperlink" Target="https://www.floridastudentfinancialaidsg.org/PDF/GSV.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loridashines.org/go-to-college/get-ready-for-college/college-admission-requirements#:~:text=Graduate%20with%20a%20standard%20diploma,or%20SAT%20(no%20minimum%20score)"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loridashines.org/go-to-college/get-ready-for-college/college-admission-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6100" y="1360493"/>
            <a:ext cx="4972511" cy="3106732"/>
          </a:xfrm>
        </p:spPr>
        <p:txBody>
          <a:bodyPr anchor="b">
            <a:normAutofit/>
          </a:bodyPr>
          <a:lstStyle/>
          <a:p>
            <a:r>
              <a:rPr lang="en-US" sz="7200">
                <a:solidFill>
                  <a:schemeClr val="tx1"/>
                </a:solidFill>
              </a:rPr>
              <a:t>College and Career Planning </a:t>
            </a:r>
          </a:p>
        </p:txBody>
      </p:sp>
      <p:sp>
        <p:nvSpPr>
          <p:cNvPr id="3" name="Subtitle 2"/>
          <p:cNvSpPr>
            <a:spLocks noGrp="1"/>
          </p:cNvSpPr>
          <p:nvPr>
            <p:ph type="subTitle" idx="1"/>
          </p:nvPr>
        </p:nvSpPr>
        <p:spPr>
          <a:xfrm>
            <a:off x="6556100" y="4687316"/>
            <a:ext cx="4972512" cy="1517088"/>
          </a:xfrm>
        </p:spPr>
        <p:txBody>
          <a:bodyPr vert="horz" lIns="91440" tIns="45720" rIns="91440" bIns="45720" rtlCol="0">
            <a:normAutofit/>
          </a:bodyPr>
          <a:lstStyle/>
          <a:p>
            <a:r>
              <a:rPr lang="en-US">
                <a:solidFill>
                  <a:srgbClr val="FFFFFF"/>
                </a:solidFill>
                <a:cs typeface="Calibri"/>
              </a:rPr>
              <a:t>Your future awaits!</a:t>
            </a:r>
            <a:endParaRPr lang="en-US">
              <a:solidFill>
                <a:srgbClr val="FFFFFF"/>
              </a:solidFill>
            </a:endParaRPr>
          </a:p>
          <a:p>
            <a:endParaRPr lang="en-US">
              <a:solidFill>
                <a:srgbClr val="FFFFFF"/>
              </a:solidFill>
              <a:cs typeface="Calibri"/>
            </a:endParaRPr>
          </a:p>
        </p:txBody>
      </p:sp>
      <p:sp>
        <p:nvSpPr>
          <p:cNvPr id="12" name="Freeform: Shape 1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hlinkClick r:id="" action="ppaction://media"/>
            <a:extLst>
              <a:ext uri="{FF2B5EF4-FFF2-40B4-BE49-F238E27FC236}">
                <a16:creationId xmlns:a16="http://schemas.microsoft.com/office/drawing/2014/main" id="{F64C9CD1-F9F0-448A-AB84-E758FF1C4189}"/>
              </a:ext>
            </a:extLst>
          </p:cNvPr>
          <p:cNvPicPr>
            <a:picLocks noRot="1" noChangeAspect="1"/>
          </p:cNvPicPr>
          <p:nvPr>
            <a:videoFile r:link="rId1"/>
          </p:nvPr>
        </p:nvPicPr>
        <p:blipFill>
          <a:blip r:embed="rId4"/>
          <a:stretch>
            <a:fillRect/>
          </a:stretch>
        </p:blipFill>
        <p:spPr>
          <a:xfrm>
            <a:off x="663388" y="1939417"/>
            <a:ext cx="3972222" cy="2979166"/>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DA299F-A734-A978-9636-6D3FCFB3FFC7}"/>
              </a:ext>
            </a:extLst>
          </p:cNvPr>
          <p:cNvSpPr>
            <a:spLocks noGrp="1"/>
          </p:cNvSpPr>
          <p:nvPr>
            <p:ph type="title"/>
          </p:nvPr>
        </p:nvSpPr>
        <p:spPr>
          <a:xfrm>
            <a:off x="1069848" y="484632"/>
            <a:ext cx="10058400" cy="1609344"/>
          </a:xfrm>
        </p:spPr>
        <p:txBody>
          <a:bodyPr>
            <a:normAutofit/>
          </a:bodyPr>
          <a:lstStyle/>
          <a:p>
            <a:r>
              <a:rPr lang="en-US" dirty="0"/>
              <a:t>Technical Colleges and centers</a:t>
            </a:r>
          </a:p>
        </p:txBody>
      </p:sp>
      <p:sp>
        <p:nvSpPr>
          <p:cNvPr id="3" name="Content Placeholder 2">
            <a:extLst>
              <a:ext uri="{FF2B5EF4-FFF2-40B4-BE49-F238E27FC236}">
                <a16:creationId xmlns:a16="http://schemas.microsoft.com/office/drawing/2014/main" id="{C284588D-5A63-973A-2784-F40E6206F2B3}"/>
              </a:ext>
            </a:extLst>
          </p:cNvPr>
          <p:cNvSpPr>
            <a:spLocks noGrp="1"/>
          </p:cNvSpPr>
          <p:nvPr>
            <p:ph idx="1"/>
          </p:nvPr>
        </p:nvSpPr>
        <p:spPr>
          <a:xfrm>
            <a:off x="1069848" y="2176977"/>
            <a:ext cx="10058400" cy="3851787"/>
          </a:xfrm>
        </p:spPr>
        <p:txBody>
          <a:bodyPr vert="horz" lIns="91440" tIns="45720" rIns="91440" bIns="45720" rtlCol="0" anchor="t">
            <a:normAutofit/>
          </a:bodyPr>
          <a:lstStyle/>
          <a:p>
            <a:pPr marL="0" indent="0">
              <a:buNone/>
            </a:pPr>
            <a:endParaRPr lang="en-US" b="1" dirty="0"/>
          </a:p>
          <a:p>
            <a:pPr>
              <a:buClr>
                <a:srgbClr val="9E3611"/>
              </a:buClr>
            </a:pPr>
            <a:r>
              <a:rPr lang="en-US" dirty="0">
                <a:ea typeface="+mn-lt"/>
                <a:cs typeface="+mn-lt"/>
              </a:rPr>
              <a:t>Florida's Postsecondary Technical Colleges &amp; Centers are responsible for developing and maintaining educational programs that prepare individuals for occupations important to Florida's economic development. </a:t>
            </a:r>
            <a:endParaRPr lang="en-US" dirty="0"/>
          </a:p>
          <a:p>
            <a:pPr>
              <a:buClr>
                <a:srgbClr val="9E3611"/>
              </a:buClr>
            </a:pPr>
            <a:r>
              <a:rPr lang="en-US" dirty="0"/>
              <a:t>To be eligible for admission to a technical college, a student must earn a standard high school diploma or its equivalent (General Educational Development – GED – or adult high school diploma) or demonstrate success in college coursework.</a:t>
            </a:r>
          </a:p>
          <a:p>
            <a:pPr>
              <a:buClr>
                <a:srgbClr val="9E3611"/>
              </a:buClr>
            </a:pPr>
            <a:r>
              <a:rPr lang="en-US" dirty="0"/>
              <a:t>There are seven technical colleges in Miami-Dade County Public Schools, and students can earn certifications in various programs in as little as one year. </a:t>
            </a:r>
          </a:p>
          <a:p>
            <a:pPr>
              <a:buClr>
                <a:srgbClr val="9E3611"/>
              </a:buClr>
            </a:pPr>
            <a:r>
              <a:rPr lang="en-US" dirty="0"/>
              <a:t>The programs offered provide career pathways in the following fields.</a:t>
            </a:r>
          </a:p>
          <a:p>
            <a:pPr>
              <a:buClr>
                <a:srgbClr val="9E3611"/>
              </a:buClr>
            </a:pPr>
            <a:endParaRPr lang="en-US" dirty="0"/>
          </a:p>
          <a:p>
            <a:pPr>
              <a:buClr>
                <a:srgbClr val="9E3611"/>
              </a:buClr>
            </a:pPr>
            <a:endParaRPr lang="en-US" dirty="0"/>
          </a:p>
          <a:p>
            <a:pPr>
              <a:buClr>
                <a:srgbClr val="9E3611"/>
              </a:buClr>
            </a:pPr>
            <a:endParaRPr lang="en-US" dirty="0"/>
          </a:p>
          <a:p>
            <a:pPr>
              <a:buClr>
                <a:srgbClr val="9E3611"/>
              </a:buClr>
            </a:pPr>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222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C645-53DE-EF16-90D0-BB8C1619E555}"/>
              </a:ext>
            </a:extLst>
          </p:cNvPr>
          <p:cNvSpPr>
            <a:spLocks noGrp="1"/>
          </p:cNvSpPr>
          <p:nvPr>
            <p:ph type="title"/>
          </p:nvPr>
        </p:nvSpPr>
        <p:spPr>
          <a:xfrm>
            <a:off x="1069848" y="191555"/>
            <a:ext cx="10058400" cy="1609344"/>
          </a:xfrm>
        </p:spPr>
        <p:txBody>
          <a:bodyPr/>
          <a:lstStyle/>
          <a:p>
            <a:r>
              <a:rPr lang="en-US"/>
              <a:t>Mdcps Technical colleges</a:t>
            </a:r>
          </a:p>
        </p:txBody>
      </p:sp>
      <p:graphicFrame>
        <p:nvGraphicFramePr>
          <p:cNvPr id="6" name="Content Placeholder 2">
            <a:extLst>
              <a:ext uri="{FF2B5EF4-FFF2-40B4-BE49-F238E27FC236}">
                <a16:creationId xmlns:a16="http://schemas.microsoft.com/office/drawing/2014/main" id="{22847942-78F7-18FB-153A-697CA4E2A486}"/>
              </a:ext>
            </a:extLst>
          </p:cNvPr>
          <p:cNvGraphicFramePr>
            <a:graphicFrameLocks noGrp="1"/>
          </p:cNvGraphicFramePr>
          <p:nvPr>
            <p:ph sz="half" idx="1"/>
          </p:nvPr>
        </p:nvGraphicFramePr>
        <p:xfrm>
          <a:off x="1187078" y="1647483"/>
          <a:ext cx="4842803" cy="476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81E3063-3EF3-A47C-6154-74D5C49E8566}"/>
              </a:ext>
            </a:extLst>
          </p:cNvPr>
          <p:cNvSpPr>
            <a:spLocks noGrp="1"/>
          </p:cNvSpPr>
          <p:nvPr>
            <p:ph sz="half" idx="2"/>
          </p:nvPr>
        </p:nvSpPr>
        <p:spPr>
          <a:xfrm>
            <a:off x="7114787" y="1498800"/>
            <a:ext cx="4080803" cy="5062024"/>
          </a:xfrm>
        </p:spPr>
        <p:txBody>
          <a:bodyPr vert="horz" lIns="91440" tIns="45720" rIns="91440" bIns="45720" rtlCol="0" anchor="t">
            <a:noAutofit/>
          </a:bodyPr>
          <a:lstStyle/>
          <a:p>
            <a:pPr marL="0" indent="0">
              <a:buNone/>
            </a:pPr>
            <a:r>
              <a:rPr lang="en-US" b="1"/>
              <a:t>Programs</a:t>
            </a:r>
          </a:p>
          <a:p>
            <a:pPr>
              <a:buClr>
                <a:srgbClr val="9E3611"/>
              </a:buClr>
            </a:pPr>
            <a:r>
              <a:rPr lang="en-US">
                <a:ea typeface="+mn-lt"/>
                <a:cs typeface="+mn-lt"/>
              </a:rPr>
              <a:t>Culinary Arts</a:t>
            </a:r>
          </a:p>
          <a:p>
            <a:pPr>
              <a:buClr>
                <a:srgbClr val="9E3611"/>
              </a:buClr>
            </a:pPr>
            <a:r>
              <a:rPr lang="en-US">
                <a:ea typeface="+mn-lt"/>
                <a:cs typeface="+mn-lt"/>
              </a:rPr>
              <a:t>Energy</a:t>
            </a:r>
          </a:p>
          <a:p>
            <a:pPr>
              <a:buClr>
                <a:srgbClr val="9E3611"/>
              </a:buClr>
            </a:pPr>
            <a:r>
              <a:rPr lang="en-US">
                <a:ea typeface="+mn-lt"/>
                <a:cs typeface="+mn-lt"/>
              </a:rPr>
              <a:t>Information Technology</a:t>
            </a:r>
          </a:p>
          <a:p>
            <a:pPr>
              <a:buClr>
                <a:srgbClr val="9E3611"/>
              </a:buClr>
            </a:pPr>
            <a:r>
              <a:rPr lang="en-US">
                <a:ea typeface="+mn-lt"/>
                <a:cs typeface="+mn-lt"/>
              </a:rPr>
              <a:t>Personal Services</a:t>
            </a:r>
          </a:p>
          <a:p>
            <a:pPr>
              <a:buClr>
                <a:srgbClr val="9E3611"/>
              </a:buClr>
            </a:pPr>
            <a:r>
              <a:rPr lang="en-US">
                <a:ea typeface="+mn-lt"/>
                <a:cs typeface="+mn-lt"/>
              </a:rPr>
              <a:t>Manufacturing</a:t>
            </a:r>
          </a:p>
          <a:p>
            <a:pPr>
              <a:buClr>
                <a:srgbClr val="9E3611"/>
              </a:buClr>
            </a:pPr>
            <a:r>
              <a:rPr lang="en-US">
                <a:ea typeface="+mn-lt"/>
                <a:cs typeface="+mn-lt"/>
              </a:rPr>
              <a:t>Commercial Art</a:t>
            </a:r>
          </a:p>
          <a:p>
            <a:pPr>
              <a:buClr>
                <a:srgbClr val="9E3611"/>
              </a:buClr>
            </a:pPr>
            <a:r>
              <a:rPr lang="en-US">
                <a:ea typeface="+mn-lt"/>
                <a:cs typeface="+mn-lt"/>
              </a:rPr>
              <a:t>Construction</a:t>
            </a:r>
          </a:p>
          <a:p>
            <a:pPr>
              <a:buClr>
                <a:srgbClr val="9E3611"/>
              </a:buClr>
            </a:pPr>
            <a:r>
              <a:rPr lang="en-US">
                <a:ea typeface="+mn-lt"/>
                <a:cs typeface="+mn-lt"/>
              </a:rPr>
              <a:t>Healthcare Occupations</a:t>
            </a:r>
          </a:p>
          <a:p>
            <a:pPr>
              <a:buClr>
                <a:srgbClr val="9E3611"/>
              </a:buClr>
            </a:pPr>
            <a:r>
              <a:rPr lang="en-US">
                <a:ea typeface="+mn-lt"/>
                <a:cs typeface="+mn-lt"/>
              </a:rPr>
              <a:t>Licensed Childcare</a:t>
            </a:r>
          </a:p>
          <a:p>
            <a:pPr>
              <a:buClr>
                <a:srgbClr val="9E3611"/>
              </a:buClr>
            </a:pPr>
            <a:r>
              <a:rPr lang="en-US">
                <a:ea typeface="+mn-lt"/>
                <a:cs typeface="+mn-lt"/>
              </a:rPr>
              <a:t>Public Safety &amp; Security</a:t>
            </a:r>
          </a:p>
          <a:p>
            <a:pPr>
              <a:buClr>
                <a:srgbClr val="9E3611"/>
              </a:buClr>
            </a:pPr>
            <a:r>
              <a:rPr lang="en-US">
                <a:ea typeface="+mn-lt"/>
                <a:cs typeface="+mn-lt"/>
              </a:rPr>
              <a:t>Transportation</a:t>
            </a:r>
            <a:endParaRPr lang="en-US"/>
          </a:p>
        </p:txBody>
      </p:sp>
    </p:spTree>
    <p:extLst>
      <p:ext uri="{BB962C8B-B14F-4D97-AF65-F5344CB8AC3E}">
        <p14:creationId xmlns:p14="http://schemas.microsoft.com/office/powerpoint/2010/main" val="88937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D1D39B-16E9-B213-B979-9F7E7E675516}"/>
              </a:ext>
            </a:extLst>
          </p:cNvPr>
          <p:cNvSpPr>
            <a:spLocks noGrp="1"/>
          </p:cNvSpPr>
          <p:nvPr>
            <p:ph type="title"/>
          </p:nvPr>
        </p:nvSpPr>
        <p:spPr>
          <a:xfrm>
            <a:off x="1069848" y="466047"/>
            <a:ext cx="10160620" cy="1618637"/>
          </a:xfrm>
        </p:spPr>
        <p:txBody>
          <a:bodyPr>
            <a:normAutofit/>
          </a:bodyPr>
          <a:lstStyle/>
          <a:p>
            <a:r>
              <a:rPr lang="en-US"/>
              <a:t>Career and technical education (cte) </a:t>
            </a:r>
            <a:endParaRPr lang="en-US">
              <a:latin typeface="Rockwell Condensed"/>
            </a:endParaRPr>
          </a:p>
        </p:txBody>
      </p:sp>
      <p:sp>
        <p:nvSpPr>
          <p:cNvPr id="3" name="Content Placeholder 2">
            <a:extLst>
              <a:ext uri="{FF2B5EF4-FFF2-40B4-BE49-F238E27FC236}">
                <a16:creationId xmlns:a16="http://schemas.microsoft.com/office/drawing/2014/main" id="{40280E09-6DB5-2190-98E5-9129152234D7}"/>
              </a:ext>
            </a:extLst>
          </p:cNvPr>
          <p:cNvSpPr>
            <a:spLocks noGrp="1"/>
          </p:cNvSpPr>
          <p:nvPr>
            <p:ph idx="1"/>
          </p:nvPr>
        </p:nvSpPr>
        <p:spPr>
          <a:xfrm>
            <a:off x="986214" y="2218193"/>
            <a:ext cx="10485864" cy="4641664"/>
          </a:xfrm>
        </p:spPr>
        <p:txBody>
          <a:bodyPr vert="horz" lIns="91440" tIns="45720" rIns="91440" bIns="45720" rtlCol="0" anchor="t">
            <a:normAutofit lnSpcReduction="10000"/>
          </a:bodyPr>
          <a:lstStyle/>
          <a:p>
            <a:pPr>
              <a:buFont typeface="Arial" pitchFamily="2" charset="2"/>
              <a:buChar char="•"/>
            </a:pPr>
            <a:r>
              <a:rPr lang="en-US" sz="1800"/>
              <a:t>Career and Technical Education helps students learn skills to make them competitive and employable.</a:t>
            </a:r>
          </a:p>
          <a:p>
            <a:pPr>
              <a:buClr>
                <a:srgbClr val="9E3611"/>
              </a:buClr>
              <a:buFont typeface="Arial" pitchFamily="2" charset="2"/>
              <a:buChar char="•"/>
            </a:pPr>
            <a:r>
              <a:rPr lang="en-US" sz="1800"/>
              <a:t>The wide range of career and technical programs prepare students for graduation, postsecondary education and careers. </a:t>
            </a:r>
          </a:p>
          <a:p>
            <a:pPr>
              <a:buFont typeface="Arial" pitchFamily="2" charset="2"/>
              <a:buChar char="•"/>
            </a:pPr>
            <a:r>
              <a:rPr lang="en-US" sz="1800"/>
              <a:t>Thousands of Miami-Dade CTE students achieve industry certification in their program of study, including one or more of the following credentials:</a:t>
            </a:r>
          </a:p>
          <a:p>
            <a:pPr lvl="2">
              <a:buClr>
                <a:srgbClr val="9E3611"/>
              </a:buClr>
              <a:buChar char="Ø"/>
            </a:pPr>
            <a:r>
              <a:rPr lang="en-US">
                <a:ea typeface="+mn-lt"/>
                <a:cs typeface="+mn-lt"/>
              </a:rPr>
              <a:t>Adobe - Visual Design</a:t>
            </a:r>
            <a:endParaRPr lang="en-US"/>
          </a:p>
          <a:p>
            <a:pPr lvl="2">
              <a:spcAft>
                <a:spcPts val="0"/>
              </a:spcAft>
              <a:buClr>
                <a:srgbClr val="9E3611"/>
              </a:buClr>
              <a:buChar char="Ø"/>
            </a:pPr>
            <a:r>
              <a:rPr lang="en-US">
                <a:ea typeface="+mn-lt"/>
                <a:cs typeface="+mn-lt"/>
              </a:rPr>
              <a:t>Autodesk AutoCAD</a:t>
            </a:r>
            <a:endParaRPr lang="en-US"/>
          </a:p>
          <a:p>
            <a:pPr lvl="2">
              <a:spcAft>
                <a:spcPts val="0"/>
              </a:spcAft>
              <a:buClr>
                <a:srgbClr val="9E3611"/>
              </a:buClr>
              <a:buChar char="Ø"/>
            </a:pPr>
            <a:r>
              <a:rPr lang="en-US">
                <a:ea typeface="+mn-lt"/>
                <a:cs typeface="+mn-lt"/>
              </a:rPr>
              <a:t>Clinical Medical Assistant</a:t>
            </a:r>
            <a:endParaRPr lang="en-US"/>
          </a:p>
          <a:p>
            <a:pPr lvl="2">
              <a:buClr>
                <a:srgbClr val="9E3611"/>
              </a:buClr>
              <a:buChar char="Ø"/>
            </a:pPr>
            <a:r>
              <a:rPr lang="en-US">
                <a:ea typeface="+mn-lt"/>
                <a:cs typeface="+mn-lt"/>
              </a:rPr>
              <a:t>CompTIA Network+</a:t>
            </a:r>
            <a:endParaRPr lang="en-US"/>
          </a:p>
          <a:p>
            <a:pPr lvl="2">
              <a:buClr>
                <a:srgbClr val="9E3611"/>
              </a:buClr>
              <a:buChar char="Ø"/>
            </a:pPr>
            <a:r>
              <a:rPr lang="en-US">
                <a:ea typeface="+mn-lt"/>
                <a:cs typeface="+mn-lt"/>
              </a:rPr>
              <a:t>Food Protection Manager (</a:t>
            </a:r>
            <a:r>
              <a:rPr lang="en-US" err="1">
                <a:ea typeface="+mn-lt"/>
                <a:cs typeface="+mn-lt"/>
              </a:rPr>
              <a:t>ServSafe</a:t>
            </a:r>
            <a:r>
              <a:rPr lang="en-US">
                <a:ea typeface="+mn-lt"/>
                <a:cs typeface="+mn-lt"/>
              </a:rPr>
              <a:t>®)</a:t>
            </a:r>
            <a:endParaRPr lang="en-US"/>
          </a:p>
          <a:p>
            <a:pPr lvl="2">
              <a:buClr>
                <a:srgbClr val="9E3611"/>
              </a:buClr>
              <a:buChar char="Ø"/>
            </a:pPr>
            <a:r>
              <a:rPr lang="en-US">
                <a:ea typeface="+mn-lt"/>
                <a:cs typeface="+mn-lt"/>
              </a:rPr>
              <a:t>Entrepreneurship &amp; Small Business</a:t>
            </a:r>
            <a:endParaRPr lang="en-US"/>
          </a:p>
          <a:p>
            <a:pPr lvl="2">
              <a:spcAft>
                <a:spcPts val="0"/>
              </a:spcAft>
              <a:buClr>
                <a:srgbClr val="9E3611"/>
              </a:buClr>
              <a:buChar char="Ø"/>
            </a:pPr>
            <a:r>
              <a:rPr lang="en-US">
                <a:ea typeface="+mn-lt"/>
                <a:cs typeface="+mn-lt"/>
              </a:rPr>
              <a:t>Microsoft Office 2016 Master</a:t>
            </a:r>
            <a:endParaRPr lang="en-US"/>
          </a:p>
          <a:p>
            <a:pPr lvl="2">
              <a:spcAft>
                <a:spcPts val="0"/>
              </a:spcAft>
              <a:buClr>
                <a:srgbClr val="9E3611"/>
              </a:buClr>
              <a:buChar char="Ø"/>
            </a:pPr>
            <a:r>
              <a:rPr lang="en-US">
                <a:ea typeface="+mn-lt"/>
                <a:cs typeface="+mn-lt"/>
              </a:rPr>
              <a:t>Social Media Specialist (CIW)</a:t>
            </a:r>
            <a:endParaRPr lang="en-US"/>
          </a:p>
          <a:p>
            <a:pPr lvl="2">
              <a:buClr>
                <a:srgbClr val="9E3611"/>
              </a:buClr>
              <a:buChar char="Ø"/>
            </a:pPr>
            <a:r>
              <a:rPr lang="en-US" err="1">
                <a:ea typeface="+mn-lt"/>
                <a:cs typeface="+mn-lt"/>
              </a:rPr>
              <a:t>Quickbooks</a:t>
            </a:r>
            <a:endParaRPr lang="en-US"/>
          </a:p>
          <a:p>
            <a:pPr marL="0" indent="0">
              <a:buClr>
                <a:srgbClr val="9E3611"/>
              </a:buClr>
              <a:buNone/>
            </a:pPr>
            <a:r>
              <a:rPr lang="en-US" sz="1800">
                <a:ea typeface="+mn-lt"/>
                <a:cs typeface="+mn-lt"/>
              </a:rPr>
              <a:t>. . . and many more industry certification opportunities!</a:t>
            </a:r>
            <a:endParaRPr lang="en-US" sz="1800"/>
          </a:p>
          <a:p>
            <a:pPr>
              <a:buClr>
                <a:srgbClr val="9E3611"/>
              </a:buClr>
            </a:pPr>
            <a:endParaRPr lang="en-US" sz="13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492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8D60-68C9-4F99-1A85-5E5C4B3CD210}"/>
              </a:ext>
            </a:extLst>
          </p:cNvPr>
          <p:cNvSpPr>
            <a:spLocks noGrp="1"/>
          </p:cNvSpPr>
          <p:nvPr>
            <p:ph type="title"/>
          </p:nvPr>
        </p:nvSpPr>
        <p:spPr>
          <a:xfrm>
            <a:off x="1016060" y="179832"/>
            <a:ext cx="10058400" cy="1609344"/>
          </a:xfrm>
        </p:spPr>
        <p:txBody>
          <a:bodyPr/>
          <a:lstStyle/>
          <a:p>
            <a:r>
              <a:rPr lang="en-US" dirty="0"/>
              <a:t>Diploma pathways</a:t>
            </a:r>
          </a:p>
        </p:txBody>
      </p:sp>
      <p:sp>
        <p:nvSpPr>
          <p:cNvPr id="4" name="Freeform 5">
            <a:extLst>
              <a:ext uri="{FF2B5EF4-FFF2-40B4-BE49-F238E27FC236}">
                <a16:creationId xmlns:a16="http://schemas.microsoft.com/office/drawing/2014/main" id="{9AF87997-C3F9-E560-543C-C1497B76F6FC}"/>
              </a:ext>
            </a:extLst>
          </p:cNvPr>
          <p:cNvSpPr>
            <a:spLocks/>
          </p:cNvSpPr>
          <p:nvPr/>
        </p:nvSpPr>
        <p:spPr bwMode="auto">
          <a:xfrm>
            <a:off x="305013" y="1489105"/>
            <a:ext cx="2656390" cy="2563082"/>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5" name="Freeform 6">
            <a:extLst>
              <a:ext uri="{FF2B5EF4-FFF2-40B4-BE49-F238E27FC236}">
                <a16:creationId xmlns:a16="http://schemas.microsoft.com/office/drawing/2014/main" id="{537BE564-47BE-46FC-4E8B-9CBE39892609}"/>
              </a:ext>
            </a:extLst>
          </p:cNvPr>
          <p:cNvSpPr>
            <a:spLocks/>
          </p:cNvSpPr>
          <p:nvPr/>
        </p:nvSpPr>
        <p:spPr bwMode="auto">
          <a:xfrm>
            <a:off x="3324187" y="3120800"/>
            <a:ext cx="2467013" cy="2563083"/>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3"/>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6" name="Freeform 7">
            <a:extLst>
              <a:ext uri="{FF2B5EF4-FFF2-40B4-BE49-F238E27FC236}">
                <a16:creationId xmlns:a16="http://schemas.microsoft.com/office/drawing/2014/main" id="{4888D5A7-F426-3756-E98D-635C89F3D7E2}"/>
              </a:ext>
            </a:extLst>
          </p:cNvPr>
          <p:cNvSpPr>
            <a:spLocks/>
          </p:cNvSpPr>
          <p:nvPr/>
        </p:nvSpPr>
        <p:spPr bwMode="auto">
          <a:xfrm>
            <a:off x="1633208" y="3785742"/>
            <a:ext cx="1781579" cy="1609502"/>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rgbClr val="C00000"/>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FF0000"/>
              </a:solidFill>
            </a:endParaRPr>
          </a:p>
        </p:txBody>
      </p:sp>
      <p:sp>
        <p:nvSpPr>
          <p:cNvPr id="7" name="Freeform 8">
            <a:extLst>
              <a:ext uri="{FF2B5EF4-FFF2-40B4-BE49-F238E27FC236}">
                <a16:creationId xmlns:a16="http://schemas.microsoft.com/office/drawing/2014/main" id="{278AD56E-5451-65DC-6A82-6A59975238F8}"/>
              </a:ext>
            </a:extLst>
          </p:cNvPr>
          <p:cNvSpPr>
            <a:spLocks/>
          </p:cNvSpPr>
          <p:nvPr/>
        </p:nvSpPr>
        <p:spPr bwMode="auto">
          <a:xfrm>
            <a:off x="5095818" y="1741844"/>
            <a:ext cx="2184812" cy="2157422"/>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4"/>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8" name="Freeform 8">
            <a:extLst>
              <a:ext uri="{FF2B5EF4-FFF2-40B4-BE49-F238E27FC236}">
                <a16:creationId xmlns:a16="http://schemas.microsoft.com/office/drawing/2014/main" id="{B790A063-468C-68B8-F1C9-42C69E481321}"/>
              </a:ext>
            </a:extLst>
          </p:cNvPr>
          <p:cNvSpPr>
            <a:spLocks/>
          </p:cNvSpPr>
          <p:nvPr/>
        </p:nvSpPr>
        <p:spPr bwMode="auto">
          <a:xfrm>
            <a:off x="6379825" y="3333212"/>
            <a:ext cx="2184812" cy="2157422"/>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5"/>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9" name="Freeform 6">
            <a:extLst>
              <a:ext uri="{FF2B5EF4-FFF2-40B4-BE49-F238E27FC236}">
                <a16:creationId xmlns:a16="http://schemas.microsoft.com/office/drawing/2014/main" id="{51743CC4-40C5-69D5-F423-4F47226C5B50}"/>
              </a:ext>
            </a:extLst>
          </p:cNvPr>
          <p:cNvSpPr>
            <a:spLocks/>
          </p:cNvSpPr>
          <p:nvPr/>
        </p:nvSpPr>
        <p:spPr bwMode="auto">
          <a:xfrm>
            <a:off x="7855267" y="1956430"/>
            <a:ext cx="2109393" cy="1957419"/>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bg2">
              <a:lumMod val="75000"/>
            </a:schemeClr>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10" name="Freeform 6">
            <a:extLst>
              <a:ext uri="{FF2B5EF4-FFF2-40B4-BE49-F238E27FC236}">
                <a16:creationId xmlns:a16="http://schemas.microsoft.com/office/drawing/2014/main" id="{A806DB9E-9E01-F025-0DAC-23A1F51D2713}"/>
              </a:ext>
            </a:extLst>
          </p:cNvPr>
          <p:cNvSpPr>
            <a:spLocks/>
          </p:cNvSpPr>
          <p:nvPr/>
        </p:nvSpPr>
        <p:spPr bwMode="auto">
          <a:xfrm rot="540000">
            <a:off x="9368681" y="3130382"/>
            <a:ext cx="2467013" cy="2563083"/>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1">
              <a:lumMod val="75000"/>
            </a:schemeClr>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18" name="TextBox 17">
            <a:extLst>
              <a:ext uri="{FF2B5EF4-FFF2-40B4-BE49-F238E27FC236}">
                <a16:creationId xmlns:a16="http://schemas.microsoft.com/office/drawing/2014/main" id="{28BE7B22-BE00-ADD2-4CF9-008E1DE07253}"/>
              </a:ext>
            </a:extLst>
          </p:cNvPr>
          <p:cNvSpPr txBox="1"/>
          <p:nvPr/>
        </p:nvSpPr>
        <p:spPr>
          <a:xfrm>
            <a:off x="538565" y="2283873"/>
            <a:ext cx="21895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Superintendent's Diploma of Distinction</a:t>
            </a:r>
          </a:p>
        </p:txBody>
      </p:sp>
      <p:sp>
        <p:nvSpPr>
          <p:cNvPr id="19" name="TextBox 18">
            <a:extLst>
              <a:ext uri="{FF2B5EF4-FFF2-40B4-BE49-F238E27FC236}">
                <a16:creationId xmlns:a16="http://schemas.microsoft.com/office/drawing/2014/main" id="{D45674EE-0F8F-9A33-CAB9-18E215FB3666}"/>
              </a:ext>
            </a:extLst>
          </p:cNvPr>
          <p:cNvSpPr txBox="1"/>
          <p:nvPr/>
        </p:nvSpPr>
        <p:spPr>
          <a:xfrm>
            <a:off x="1532963" y="4240305"/>
            <a:ext cx="1982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Standard Diploma</a:t>
            </a:r>
          </a:p>
        </p:txBody>
      </p:sp>
      <p:sp>
        <p:nvSpPr>
          <p:cNvPr id="20" name="TextBox 19">
            <a:extLst>
              <a:ext uri="{FF2B5EF4-FFF2-40B4-BE49-F238E27FC236}">
                <a16:creationId xmlns:a16="http://schemas.microsoft.com/office/drawing/2014/main" id="{3B082432-F46B-EA17-929D-DFE8348670AD}"/>
              </a:ext>
            </a:extLst>
          </p:cNvPr>
          <p:cNvSpPr txBox="1"/>
          <p:nvPr/>
        </p:nvSpPr>
        <p:spPr>
          <a:xfrm>
            <a:off x="3567952" y="3944471"/>
            <a:ext cx="1982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Scholar Designation</a:t>
            </a:r>
          </a:p>
        </p:txBody>
      </p:sp>
      <p:sp>
        <p:nvSpPr>
          <p:cNvPr id="21" name="TextBox 20">
            <a:extLst>
              <a:ext uri="{FF2B5EF4-FFF2-40B4-BE49-F238E27FC236}">
                <a16:creationId xmlns:a16="http://schemas.microsoft.com/office/drawing/2014/main" id="{284C45E8-2E99-E196-4B70-8B9C0654186A}"/>
              </a:ext>
            </a:extLst>
          </p:cNvPr>
          <p:cNvSpPr txBox="1"/>
          <p:nvPr/>
        </p:nvSpPr>
        <p:spPr>
          <a:xfrm>
            <a:off x="5199528" y="2420470"/>
            <a:ext cx="1982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Merit</a:t>
            </a:r>
          </a:p>
          <a:p>
            <a:pPr algn="ctr"/>
            <a:r>
              <a:rPr lang="en-US" b="1" dirty="0"/>
              <a:t> Designation</a:t>
            </a:r>
          </a:p>
        </p:txBody>
      </p:sp>
      <p:sp>
        <p:nvSpPr>
          <p:cNvPr id="22" name="TextBox 21">
            <a:extLst>
              <a:ext uri="{FF2B5EF4-FFF2-40B4-BE49-F238E27FC236}">
                <a16:creationId xmlns:a16="http://schemas.microsoft.com/office/drawing/2014/main" id="{37FC7681-95F1-A208-0608-AEA0FFA4B246}"/>
              </a:ext>
            </a:extLst>
          </p:cNvPr>
          <p:cNvSpPr txBox="1"/>
          <p:nvPr/>
        </p:nvSpPr>
        <p:spPr>
          <a:xfrm>
            <a:off x="6481481" y="3944470"/>
            <a:ext cx="1982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Seal of Biliteracy </a:t>
            </a:r>
          </a:p>
        </p:txBody>
      </p:sp>
      <p:sp>
        <p:nvSpPr>
          <p:cNvPr id="23" name="TextBox 22">
            <a:extLst>
              <a:ext uri="{FF2B5EF4-FFF2-40B4-BE49-F238E27FC236}">
                <a16:creationId xmlns:a16="http://schemas.microsoft.com/office/drawing/2014/main" id="{D22426EA-F6E3-1CC3-AC2E-F9C40E299E8C}"/>
              </a:ext>
            </a:extLst>
          </p:cNvPr>
          <p:cNvSpPr txBox="1"/>
          <p:nvPr/>
        </p:nvSpPr>
        <p:spPr>
          <a:xfrm>
            <a:off x="7987551" y="2474258"/>
            <a:ext cx="19828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Advanced Placement (AP)</a:t>
            </a:r>
          </a:p>
          <a:p>
            <a:pPr algn="ctr"/>
            <a:r>
              <a:rPr lang="en-US" b="1" dirty="0"/>
              <a:t>Capstone</a:t>
            </a:r>
          </a:p>
        </p:txBody>
      </p:sp>
      <p:sp>
        <p:nvSpPr>
          <p:cNvPr id="24" name="TextBox 23">
            <a:extLst>
              <a:ext uri="{FF2B5EF4-FFF2-40B4-BE49-F238E27FC236}">
                <a16:creationId xmlns:a16="http://schemas.microsoft.com/office/drawing/2014/main" id="{4B493753-91E2-5291-D7F2-8AB684CEDE56}"/>
              </a:ext>
            </a:extLst>
          </p:cNvPr>
          <p:cNvSpPr txBox="1"/>
          <p:nvPr/>
        </p:nvSpPr>
        <p:spPr>
          <a:xfrm>
            <a:off x="9610164" y="3980330"/>
            <a:ext cx="19828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International Baccalaureate (IB)</a:t>
            </a:r>
          </a:p>
        </p:txBody>
      </p:sp>
      <p:sp>
        <p:nvSpPr>
          <p:cNvPr id="25" name="Freeform 6">
            <a:extLst>
              <a:ext uri="{FF2B5EF4-FFF2-40B4-BE49-F238E27FC236}">
                <a16:creationId xmlns:a16="http://schemas.microsoft.com/office/drawing/2014/main" id="{011F5D36-DA67-9514-0E49-E9A5642152BB}"/>
              </a:ext>
            </a:extLst>
          </p:cNvPr>
          <p:cNvSpPr>
            <a:spLocks/>
          </p:cNvSpPr>
          <p:nvPr/>
        </p:nvSpPr>
        <p:spPr bwMode="auto">
          <a:xfrm rot="600000">
            <a:off x="9687638" y="967125"/>
            <a:ext cx="2207037" cy="2150707"/>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rgbClr val="C00000"/>
          </a:solidFill>
          <a:ln w="19050" cap="rnd">
            <a:noFill/>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26" name="TextBox 25">
            <a:extLst>
              <a:ext uri="{FF2B5EF4-FFF2-40B4-BE49-F238E27FC236}">
                <a16:creationId xmlns:a16="http://schemas.microsoft.com/office/drawing/2014/main" id="{C60D7290-CABD-23D4-CFC7-B6A9A5D2B8C7}"/>
              </a:ext>
            </a:extLst>
          </p:cNvPr>
          <p:cNvSpPr txBox="1"/>
          <p:nvPr/>
        </p:nvSpPr>
        <p:spPr>
          <a:xfrm>
            <a:off x="9757171" y="1296995"/>
            <a:ext cx="20708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ea typeface="+mn-lt"/>
                <a:cs typeface="+mn-lt"/>
              </a:rPr>
              <a:t>Advanced International Certificate of Education Program (AICE)</a:t>
            </a:r>
            <a:endParaRPr lang="en-US" sz="1600" b="1" dirty="0"/>
          </a:p>
        </p:txBody>
      </p:sp>
    </p:spTree>
    <p:extLst>
      <p:ext uri="{BB962C8B-B14F-4D97-AF65-F5344CB8AC3E}">
        <p14:creationId xmlns:p14="http://schemas.microsoft.com/office/powerpoint/2010/main" val="1681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83C9F-DBB3-45A9-8B77-47D503D78752}"/>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3700"/>
              <a:t>What type of diploma designation will you earn?</a:t>
            </a:r>
          </a:p>
        </p:txBody>
      </p:sp>
      <p:pic>
        <p:nvPicPr>
          <p:cNvPr id="4" name="Picture 4" descr="Text, timeline&#10;&#10;Description automatically generated">
            <a:extLst>
              <a:ext uri="{FF2B5EF4-FFF2-40B4-BE49-F238E27FC236}">
                <a16:creationId xmlns:a16="http://schemas.microsoft.com/office/drawing/2014/main" id="{240F029C-E93E-4353-BA4F-DC72A5EBD487}"/>
              </a:ext>
            </a:extLst>
          </p:cNvPr>
          <p:cNvPicPr>
            <a:picLocks noChangeAspect="1"/>
          </p:cNvPicPr>
          <p:nvPr/>
        </p:nvPicPr>
        <p:blipFill>
          <a:blip r:embed="rId4"/>
          <a:stretch>
            <a:fillRect/>
          </a:stretch>
        </p:blipFill>
        <p:spPr>
          <a:xfrm>
            <a:off x="377286" y="112542"/>
            <a:ext cx="5420730" cy="6623639"/>
          </a:xfrm>
          <a:prstGeom prst="rect">
            <a:avLst/>
          </a:prstGeom>
        </p:spPr>
      </p:pic>
      <p:sp>
        <p:nvSpPr>
          <p:cNvPr id="8" name="Content Placeholder 7">
            <a:extLst>
              <a:ext uri="{FF2B5EF4-FFF2-40B4-BE49-F238E27FC236}">
                <a16:creationId xmlns:a16="http://schemas.microsoft.com/office/drawing/2014/main" id="{78A41A2C-001B-5438-E57F-10825F7DC8E7}"/>
              </a:ext>
            </a:extLst>
          </p:cNvPr>
          <p:cNvSpPr>
            <a:spLocks noGrp="1"/>
          </p:cNvSpPr>
          <p:nvPr>
            <p:ph idx="1"/>
          </p:nvPr>
        </p:nvSpPr>
        <p:spPr>
          <a:xfrm>
            <a:off x="6400799" y="2121408"/>
            <a:ext cx="5299585" cy="4050792"/>
          </a:xfrm>
        </p:spPr>
        <p:txBody>
          <a:bodyPr vert="horz" lIns="91440" tIns="45720" rIns="91440" bIns="45720" rtlCol="0">
            <a:normAutofit/>
          </a:bodyPr>
          <a:lstStyle/>
          <a:p>
            <a:r>
              <a:rPr lang="en-US" sz="1800" dirty="0"/>
              <a:t>Superintendent's Diploma of Designation</a:t>
            </a:r>
          </a:p>
          <a:p>
            <a:pPr>
              <a:buClr>
                <a:srgbClr val="9E3611"/>
              </a:buClr>
            </a:pPr>
            <a:r>
              <a:rPr lang="en-US" sz="1800" dirty="0"/>
              <a:t>Scholar Designation</a:t>
            </a:r>
            <a:endParaRPr lang="en-US" sz="1800"/>
          </a:p>
          <a:p>
            <a:pPr>
              <a:buClr>
                <a:srgbClr val="9E3611"/>
              </a:buClr>
            </a:pPr>
            <a:r>
              <a:rPr lang="en-US" sz="1800" dirty="0"/>
              <a:t>Merit Designation</a:t>
            </a:r>
          </a:p>
          <a:p>
            <a:pPr>
              <a:buClr>
                <a:srgbClr val="9E3611"/>
              </a:buClr>
            </a:pPr>
            <a:r>
              <a:rPr lang="en-US" sz="1800" dirty="0"/>
              <a:t>Standard Diploma </a:t>
            </a:r>
          </a:p>
          <a:p>
            <a:pPr>
              <a:buClr>
                <a:srgbClr val="9E3611"/>
              </a:buClr>
            </a:pPr>
            <a:r>
              <a:rPr lang="en-US" sz="1800" dirty="0"/>
              <a:t>Seal of Biliteracy</a:t>
            </a:r>
          </a:p>
          <a:p>
            <a:pPr marL="0" indent="0">
              <a:buClr>
                <a:srgbClr val="9E3611"/>
              </a:buClr>
              <a:buNone/>
            </a:pPr>
            <a:endParaRPr lang="en-US" sz="1800" dirty="0"/>
          </a:p>
        </p:txBody>
      </p:sp>
      <p:grpSp>
        <p:nvGrpSpPr>
          <p:cNvPr id="17" name="Group 2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1499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DAE34E-DEAC-6B6F-5F19-8E22CD6A4A0E}"/>
              </a:ext>
            </a:extLst>
          </p:cNvPr>
          <p:cNvSpPr txBox="1"/>
          <p:nvPr/>
        </p:nvSpPr>
        <p:spPr>
          <a:xfrm>
            <a:off x="449384" y="537307"/>
            <a:ext cx="595922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cap="all" dirty="0">
                <a:latin typeface="Rockwell Condensed"/>
              </a:rPr>
              <a:t>ADVANCED INTERNATIONAL CERTIFICATE OF EDUCATION PROGRAM (AICE)</a:t>
            </a:r>
            <a:br>
              <a:rPr lang="en-US" sz="4000" cap="all" dirty="0">
                <a:latin typeface="Rockwell Condensed"/>
              </a:rPr>
            </a:br>
            <a:br>
              <a:rPr lang="en-US" sz="4000" cap="all" dirty="0">
                <a:latin typeface="Rockwell Condensed"/>
              </a:rPr>
            </a:br>
            <a:r>
              <a:rPr lang="en-US" sz="4000" cap="all" dirty="0">
                <a:latin typeface="Rockwell Condensed"/>
              </a:rPr>
              <a:t>ADVANCED PLACEMENT PROGRAMS (AP)</a:t>
            </a:r>
            <a:br>
              <a:rPr lang="en-US" sz="4000" cap="all" dirty="0">
                <a:latin typeface="Rockwell Condensed"/>
              </a:rPr>
            </a:br>
            <a:br>
              <a:rPr lang="en-US" sz="4000" cap="all" dirty="0">
                <a:latin typeface="Rockwell Condensed"/>
              </a:rPr>
            </a:br>
            <a:r>
              <a:rPr lang="en-US" sz="4000" cap="all" dirty="0">
                <a:latin typeface="Rockwell Condensed"/>
              </a:rPr>
              <a:t>INTERNATIONAL BACCALAUREATE PROGRAMS (IB)</a:t>
            </a:r>
            <a:br>
              <a:rPr lang="en-US" cap="all" dirty="0">
                <a:latin typeface="Rockwell Condensed"/>
              </a:rPr>
            </a:br>
            <a:endParaRPr lang="en-US"/>
          </a:p>
        </p:txBody>
      </p:sp>
      <p:pic>
        <p:nvPicPr>
          <p:cNvPr id="9" name="Picture 9" descr="Graphical user interface, application&#10;&#10;Description automatically generated">
            <a:extLst>
              <a:ext uri="{FF2B5EF4-FFF2-40B4-BE49-F238E27FC236}">
                <a16:creationId xmlns:a16="http://schemas.microsoft.com/office/drawing/2014/main" id="{F3508630-66FF-66AD-5CEC-6A990BA4BDF2}"/>
              </a:ext>
            </a:extLst>
          </p:cNvPr>
          <p:cNvPicPr>
            <a:picLocks noChangeAspect="1"/>
          </p:cNvPicPr>
          <p:nvPr/>
        </p:nvPicPr>
        <p:blipFill rotWithShape="1">
          <a:blip r:embed="rId2"/>
          <a:srcRect l="71042" t="15373" r="13288" b="12592"/>
          <a:stretch/>
        </p:blipFill>
        <p:spPr>
          <a:xfrm>
            <a:off x="6770078" y="44085"/>
            <a:ext cx="5345449" cy="6776582"/>
          </a:xfrm>
          <a:prstGeom prst="rect">
            <a:avLst/>
          </a:prstGeom>
        </p:spPr>
      </p:pic>
    </p:spTree>
    <p:extLst>
      <p:ext uri="{BB962C8B-B14F-4D97-AF65-F5344CB8AC3E}">
        <p14:creationId xmlns:p14="http://schemas.microsoft.com/office/powerpoint/2010/main" val="377044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6A6C-0139-4E56-839E-135741885694}"/>
              </a:ext>
            </a:extLst>
          </p:cNvPr>
          <p:cNvSpPr>
            <a:spLocks noGrp="1"/>
          </p:cNvSpPr>
          <p:nvPr>
            <p:ph type="title"/>
          </p:nvPr>
        </p:nvSpPr>
        <p:spPr>
          <a:xfrm>
            <a:off x="1069848" y="484632"/>
            <a:ext cx="10058400" cy="1609344"/>
          </a:xfrm>
        </p:spPr>
        <p:txBody>
          <a:bodyPr>
            <a:normAutofit/>
          </a:bodyPr>
          <a:lstStyle/>
          <a:p>
            <a:r>
              <a:rPr lang="en-US">
                <a:ea typeface="+mj-lt"/>
                <a:cs typeface="+mj-lt"/>
              </a:rPr>
              <a:t>What are the diploma options? </a:t>
            </a:r>
            <a:endParaRPr lang="en-US"/>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2685AB-5E5E-207C-A13F-DD8BA9DA619F}"/>
              </a:ext>
            </a:extLst>
          </p:cNvPr>
          <p:cNvGraphicFramePr>
            <a:graphicFrameLocks noGrp="1"/>
          </p:cNvGraphicFramePr>
          <p:nvPr>
            <p:ph idx="1"/>
            <p:extLst>
              <p:ext uri="{D42A27DB-BD31-4B8C-83A1-F6EECF244321}">
                <p14:modId xmlns:p14="http://schemas.microsoft.com/office/powerpoint/2010/main" val="346451407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66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4C19-1C68-B96A-B026-D709C027E1BE}"/>
              </a:ext>
            </a:extLst>
          </p:cNvPr>
          <p:cNvSpPr>
            <a:spLocks noGrp="1"/>
          </p:cNvSpPr>
          <p:nvPr>
            <p:ph type="title"/>
          </p:nvPr>
        </p:nvSpPr>
        <p:spPr>
          <a:xfrm>
            <a:off x="1294541" y="259940"/>
            <a:ext cx="10507784" cy="1785190"/>
          </a:xfrm>
        </p:spPr>
        <p:txBody>
          <a:bodyPr/>
          <a:lstStyle/>
          <a:p>
            <a:r>
              <a:rPr lang="en-US" dirty="0"/>
              <a:t>24-Credit diploma and 18-credit option</a:t>
            </a:r>
          </a:p>
        </p:txBody>
      </p:sp>
      <p:sp>
        <p:nvSpPr>
          <p:cNvPr id="3" name="Content Placeholder 2">
            <a:extLst>
              <a:ext uri="{FF2B5EF4-FFF2-40B4-BE49-F238E27FC236}">
                <a16:creationId xmlns:a16="http://schemas.microsoft.com/office/drawing/2014/main" id="{418D3521-463B-CE98-4648-9A540A0E5458}"/>
              </a:ext>
            </a:extLst>
          </p:cNvPr>
          <p:cNvSpPr>
            <a:spLocks noGrp="1"/>
          </p:cNvSpPr>
          <p:nvPr>
            <p:ph idx="1"/>
          </p:nvPr>
        </p:nvSpPr>
        <p:spPr/>
        <p:txBody>
          <a:bodyPr vert="horz" lIns="91440" tIns="45720" rIns="91440" bIns="45720" rtlCol="0" anchor="t">
            <a:normAutofit/>
          </a:bodyPr>
          <a:lstStyle/>
          <a:p>
            <a:r>
              <a:rPr lang="en-US" dirty="0"/>
              <a:t>24-Credit Standard Diploma</a:t>
            </a:r>
          </a:p>
          <a:p>
            <a:pPr lvl="2" indent="-285750">
              <a:buClr>
                <a:srgbClr val="9E3611"/>
              </a:buClr>
            </a:pPr>
            <a:r>
              <a:rPr lang="en-US" dirty="0">
                <a:ea typeface="+mn-lt"/>
                <a:cs typeface="+mn-lt"/>
              </a:rPr>
              <a:t>The purpose of the standard diploma is to certify that the student has met all District and State standards for graduation. Beginning with students entering their 9th grade year, this diploma will be awarded to graduates that have successfully completed the required 24 credits, an International Baccalaureate curriculum, or an Advanced International Certificate of Education curriculum and attained a cumulative grade point average of 2.0 on a 4.0 scale. Also, students must pass the statewide standardized assessments or attain the concordant and/or comparative examination scores, applicable to the cohort year when the student entered 9th grade. </a:t>
            </a:r>
          </a:p>
          <a:p>
            <a:pPr>
              <a:buClr>
                <a:srgbClr val="9E3611"/>
              </a:buClr>
            </a:pPr>
            <a:r>
              <a:rPr lang="en-US" dirty="0">
                <a:ea typeface="+mn-lt"/>
                <a:cs typeface="+mn-lt"/>
              </a:rPr>
              <a:t>18-Credit Academically Challenging Curriculum to Enhance Learning (ACCEL)</a:t>
            </a:r>
            <a:endParaRPr lang="en-US" dirty="0"/>
          </a:p>
          <a:p>
            <a:pPr lvl="2" indent="-285750">
              <a:spcAft>
                <a:spcPts val="0"/>
              </a:spcAft>
              <a:buClr>
                <a:srgbClr val="9E3611"/>
              </a:buClr>
            </a:pPr>
            <a:r>
              <a:rPr lang="en-US" dirty="0">
                <a:ea typeface="+mn-lt"/>
                <a:cs typeface="+mn-lt"/>
              </a:rPr>
              <a:t>What is the difference between the 18-credit ACCEL option and the 24-credit option? </a:t>
            </a:r>
          </a:p>
          <a:p>
            <a:pPr marL="445770" lvl="2" indent="0">
              <a:spcAft>
                <a:spcPts val="0"/>
              </a:spcAft>
              <a:buClr>
                <a:srgbClr val="9E3611"/>
              </a:buClr>
              <a:buNone/>
            </a:pPr>
            <a:r>
              <a:rPr lang="en-US" dirty="0">
                <a:ea typeface="+mn-lt"/>
                <a:cs typeface="+mn-lt"/>
              </a:rPr>
              <a:t>            • 3 elective credits instead of 8 </a:t>
            </a:r>
          </a:p>
          <a:p>
            <a:pPr marL="445770" lvl="2" indent="0">
              <a:spcAft>
                <a:spcPts val="0"/>
              </a:spcAft>
              <a:buClr>
                <a:srgbClr val="9E3611"/>
              </a:buClr>
              <a:buNone/>
            </a:pPr>
            <a:r>
              <a:rPr lang="en-US" dirty="0">
                <a:ea typeface="+mn-lt"/>
                <a:cs typeface="+mn-lt"/>
              </a:rPr>
              <a:t>            • Physical Education is not required. </a:t>
            </a:r>
          </a:p>
          <a:p>
            <a:pPr marL="445770" lvl="2" indent="0">
              <a:spcAft>
                <a:spcPts val="0"/>
              </a:spcAft>
              <a:buClr>
                <a:srgbClr val="9E3611"/>
              </a:buClr>
              <a:buNone/>
            </a:pPr>
            <a:r>
              <a:rPr lang="en-US" dirty="0">
                <a:ea typeface="+mn-lt"/>
                <a:cs typeface="+mn-lt"/>
              </a:rPr>
              <a:t>            • Online course is not required.</a:t>
            </a:r>
            <a:endParaRPr lang="en-US" dirty="0"/>
          </a:p>
          <a:p>
            <a:pPr lvl="2" indent="-285750">
              <a:spcAft>
                <a:spcPts val="0"/>
              </a:spcAft>
              <a:buClr>
                <a:srgbClr val="9E3611"/>
              </a:buClr>
            </a:pPr>
            <a:endParaRPr lang="en-US" dirty="0">
              <a:ea typeface="+mn-lt"/>
              <a:cs typeface="+mn-lt"/>
            </a:endParaRPr>
          </a:p>
          <a:p>
            <a:pPr lvl="2" indent="-285750">
              <a:spcAft>
                <a:spcPts val="0"/>
              </a:spcAft>
              <a:buClr>
                <a:srgbClr val="9E3611"/>
              </a:buClr>
            </a:pPr>
            <a:endParaRPr lang="en-US" dirty="0">
              <a:ea typeface="+mn-lt"/>
              <a:cs typeface="+mn-lt"/>
            </a:endParaRPr>
          </a:p>
          <a:p>
            <a:pPr lvl="2" indent="-285750">
              <a:spcAft>
                <a:spcPts val="0"/>
              </a:spcAft>
              <a:buClr>
                <a:srgbClr val="9E3611"/>
              </a:buClr>
            </a:pPr>
            <a:endParaRPr lang="en-US" dirty="0">
              <a:ea typeface="+mn-lt"/>
              <a:cs typeface="+mn-lt"/>
            </a:endParaRPr>
          </a:p>
        </p:txBody>
      </p:sp>
    </p:spTree>
    <p:extLst>
      <p:ext uri="{BB962C8B-B14F-4D97-AF65-F5344CB8AC3E}">
        <p14:creationId xmlns:p14="http://schemas.microsoft.com/office/powerpoint/2010/main" val="14729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A340-026B-6A8C-4AB2-FD271EBB2638}"/>
              </a:ext>
            </a:extLst>
          </p:cNvPr>
          <p:cNvSpPr>
            <a:spLocks noGrp="1"/>
          </p:cNvSpPr>
          <p:nvPr>
            <p:ph type="title"/>
          </p:nvPr>
        </p:nvSpPr>
        <p:spPr/>
        <p:txBody>
          <a:bodyPr/>
          <a:lstStyle/>
          <a:p>
            <a:r>
              <a:rPr lang="en-US" dirty="0"/>
              <a:t>Career and technical education (</a:t>
            </a:r>
            <a:r>
              <a:rPr lang="en-US" dirty="0" err="1"/>
              <a:t>cte</a:t>
            </a:r>
            <a:r>
              <a:rPr lang="en-US" dirty="0"/>
              <a:t>) diploma pathway</a:t>
            </a:r>
          </a:p>
        </p:txBody>
      </p:sp>
      <p:sp>
        <p:nvSpPr>
          <p:cNvPr id="3" name="Content Placeholder 2">
            <a:extLst>
              <a:ext uri="{FF2B5EF4-FFF2-40B4-BE49-F238E27FC236}">
                <a16:creationId xmlns:a16="http://schemas.microsoft.com/office/drawing/2014/main" id="{3AE28D62-B746-C630-CA30-B2CAFE88A2AD}"/>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the difference between the CTE Pathway option and the 24-credit option? </a:t>
            </a:r>
          </a:p>
          <a:p>
            <a:pPr marL="274320" lvl="1" indent="0">
              <a:spcBef>
                <a:spcPts val="1200"/>
              </a:spcBef>
              <a:spcAft>
                <a:spcPts val="0"/>
              </a:spcAft>
              <a:buNone/>
            </a:pPr>
            <a:r>
              <a:rPr lang="en-US" sz="2000" dirty="0">
                <a:ea typeface="+mn-lt"/>
                <a:cs typeface="+mn-lt"/>
              </a:rPr>
              <a:t>• At least 18 credits are required.</a:t>
            </a:r>
            <a:endParaRPr lang="en-US" sz="2000" dirty="0"/>
          </a:p>
          <a:p>
            <a:pPr marL="114300" lvl="1" indent="0">
              <a:buClr>
                <a:srgbClr val="9E3611"/>
              </a:buClr>
              <a:buNone/>
            </a:pPr>
            <a:r>
              <a:rPr lang="en-US" sz="2000" dirty="0">
                <a:ea typeface="+mn-lt"/>
                <a:cs typeface="+mn-lt"/>
              </a:rPr>
              <a:t>   • 4 elective credits instead of 8 </a:t>
            </a:r>
          </a:p>
          <a:p>
            <a:pPr marL="114300" lvl="1" indent="0">
              <a:buClr>
                <a:srgbClr val="9E3611"/>
              </a:buClr>
              <a:buNone/>
            </a:pPr>
            <a:r>
              <a:rPr lang="en-US" sz="2000" dirty="0">
                <a:ea typeface="+mn-lt"/>
                <a:cs typeface="+mn-lt"/>
              </a:rPr>
              <a:t>   • 2 credits in CTE courses, must result in program completion and industry </a:t>
            </a:r>
          </a:p>
          <a:p>
            <a:pPr marL="114300" lvl="1" indent="0">
              <a:buClr>
                <a:srgbClr val="D34817">
                  <a:lumMod val="75000"/>
                </a:srgbClr>
              </a:buClr>
              <a:buNone/>
            </a:pPr>
            <a:r>
              <a:rPr lang="en-US" sz="2000" dirty="0">
                <a:ea typeface="+mn-lt"/>
                <a:cs typeface="+mn-lt"/>
              </a:rPr>
              <a:t>     certification </a:t>
            </a:r>
          </a:p>
          <a:p>
            <a:pPr marL="114300" lvl="1" indent="0">
              <a:spcAft>
                <a:spcPts val="0"/>
              </a:spcAft>
              <a:buClr>
                <a:srgbClr val="9E3611"/>
              </a:buClr>
              <a:buNone/>
            </a:pPr>
            <a:r>
              <a:rPr lang="en-US" sz="2000" dirty="0">
                <a:ea typeface="+mn-lt"/>
                <a:cs typeface="+mn-lt"/>
              </a:rPr>
              <a:t>   • 2 credits in work-based learning programs or up to 2 elective credits, including </a:t>
            </a:r>
          </a:p>
          <a:p>
            <a:pPr marL="114300" lvl="1" indent="0">
              <a:spcAft>
                <a:spcPts val="0"/>
              </a:spcAft>
              <a:buNone/>
            </a:pPr>
            <a:r>
              <a:rPr lang="en-US" dirty="0"/>
              <a:t>      </a:t>
            </a:r>
            <a:r>
              <a:rPr lang="en-US" sz="2000" dirty="0"/>
              <a:t>financial literacy </a:t>
            </a:r>
          </a:p>
          <a:p>
            <a:pPr marL="114300" lvl="1" indent="0">
              <a:spcAft>
                <a:spcPts val="0"/>
              </a:spcAft>
              <a:buNone/>
            </a:pPr>
            <a:r>
              <a:rPr lang="en-US" sz="2000" dirty="0">
                <a:ea typeface="+mn-lt"/>
                <a:cs typeface="+mn-lt"/>
              </a:rPr>
              <a:t>   • Physical Education is not required. </a:t>
            </a:r>
          </a:p>
          <a:p>
            <a:pPr marL="114300" lvl="1" indent="0">
              <a:spcAft>
                <a:spcPts val="0"/>
              </a:spcAft>
              <a:buNone/>
            </a:pPr>
            <a:r>
              <a:rPr lang="en-US" sz="2000" dirty="0">
                <a:ea typeface="+mn-lt"/>
                <a:cs typeface="+mn-lt"/>
              </a:rPr>
              <a:t>   • Fine and Performing Arts, Speech and Debate or Practical Arts are not required. </a:t>
            </a:r>
          </a:p>
          <a:p>
            <a:pPr marL="114300" lvl="1" indent="0">
              <a:spcAft>
                <a:spcPts val="0"/>
              </a:spcAft>
              <a:buNone/>
            </a:pPr>
            <a:r>
              <a:rPr lang="en-US" sz="2000" dirty="0">
                <a:ea typeface="+mn-lt"/>
                <a:cs typeface="+mn-lt"/>
              </a:rPr>
              <a:t>   • Online course is not required.</a:t>
            </a:r>
            <a:endParaRPr lang="en-US" sz="2000" dirty="0"/>
          </a:p>
        </p:txBody>
      </p:sp>
    </p:spTree>
    <p:extLst>
      <p:ext uri="{BB962C8B-B14F-4D97-AF65-F5344CB8AC3E}">
        <p14:creationId xmlns:p14="http://schemas.microsoft.com/office/powerpoint/2010/main" val="218141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1A98D7-D6D1-490F-2B05-A11BE9CE3869}"/>
              </a:ext>
            </a:extLst>
          </p:cNvPr>
          <p:cNvSpPr>
            <a:spLocks noGrp="1"/>
          </p:cNvSpPr>
          <p:nvPr>
            <p:ph type="title"/>
          </p:nvPr>
        </p:nvSpPr>
        <p:spPr>
          <a:xfrm>
            <a:off x="1069848" y="484632"/>
            <a:ext cx="10058400" cy="1609344"/>
          </a:xfrm>
        </p:spPr>
        <p:txBody>
          <a:bodyPr>
            <a:normAutofit/>
          </a:bodyPr>
          <a:lstStyle/>
          <a:p>
            <a:r>
              <a:rPr lang="en-US"/>
              <a:t>Dual enrollment</a:t>
            </a:r>
          </a:p>
        </p:txBody>
      </p:sp>
      <p:pic>
        <p:nvPicPr>
          <p:cNvPr id="4" name="Picture 4" descr="A picture containing text, clipart&#10;&#10;Description automatically generated">
            <a:extLst>
              <a:ext uri="{FF2B5EF4-FFF2-40B4-BE49-F238E27FC236}">
                <a16:creationId xmlns:a16="http://schemas.microsoft.com/office/drawing/2014/main" id="{D2840D7A-9910-0ABF-C386-D640716BC3ED}"/>
              </a:ext>
            </a:extLst>
          </p:cNvPr>
          <p:cNvPicPr>
            <a:picLocks noChangeAspect="1"/>
          </p:cNvPicPr>
          <p:nvPr/>
        </p:nvPicPr>
        <p:blipFill rotWithShape="1">
          <a:blip r:embed="rId4"/>
          <a:srcRect t="11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DC015BE9-CB5E-6CFA-1830-1959C9979176}"/>
              </a:ext>
            </a:extLst>
          </p:cNvPr>
          <p:cNvSpPr>
            <a:spLocks noGrp="1"/>
          </p:cNvSpPr>
          <p:nvPr>
            <p:ph idx="1"/>
          </p:nvPr>
        </p:nvSpPr>
        <p:spPr>
          <a:xfrm>
            <a:off x="6466908" y="2222720"/>
            <a:ext cx="5237723" cy="4428171"/>
          </a:xfrm>
        </p:spPr>
        <p:txBody>
          <a:bodyPr vert="horz" lIns="91440" tIns="45720" rIns="91440" bIns="45720" rtlCol="0" anchor="ctr">
            <a:normAutofit/>
          </a:bodyPr>
          <a:lstStyle/>
          <a:p>
            <a:r>
              <a:rPr lang="en-US" sz="1600">
                <a:ea typeface="+mn-lt"/>
                <a:cs typeface="+mn-lt"/>
              </a:rPr>
              <a:t>Dual Enrollment (DE) allows qualified students to enroll in college courses through local and state colleges and universities while still in high school. </a:t>
            </a:r>
          </a:p>
          <a:p>
            <a:pPr>
              <a:buClr>
                <a:srgbClr val="9E3611"/>
              </a:buClr>
            </a:pPr>
            <a:r>
              <a:rPr lang="en-US" sz="1600">
                <a:ea typeface="+mn-lt"/>
                <a:cs typeface="+mn-lt"/>
              </a:rPr>
              <a:t>Credit earned through DE can be used towards fulfillment of a high school graduation requirement and can also be used as college credit.  </a:t>
            </a:r>
          </a:p>
          <a:p>
            <a:pPr>
              <a:buClr>
                <a:srgbClr val="9E3611"/>
              </a:buClr>
            </a:pPr>
            <a:r>
              <a:rPr lang="en-US" sz="1600">
                <a:ea typeface="+mn-lt"/>
                <a:cs typeface="+mn-lt"/>
              </a:rPr>
              <a:t>Students who qualify may enroll in a college course, and the tuition and textbook cost is waived. </a:t>
            </a:r>
          </a:p>
          <a:p>
            <a:pPr>
              <a:buClr>
                <a:srgbClr val="9E3611"/>
              </a:buClr>
            </a:pPr>
            <a:r>
              <a:rPr lang="en-US" sz="1600">
                <a:ea typeface="+mn-lt"/>
                <a:cs typeface="+mn-lt"/>
              </a:rPr>
              <a:t>In order to qualify for dual enrollment, students must have a 3.0 unweighted grade point average (GPA) and meet all the college/university criteria for admission. </a:t>
            </a:r>
          </a:p>
          <a:p>
            <a:pPr>
              <a:buClr>
                <a:srgbClr val="9E3611"/>
              </a:buClr>
            </a:pPr>
            <a:r>
              <a:rPr lang="en-US" sz="1600">
                <a:ea typeface="+mn-lt"/>
                <a:cs typeface="+mn-lt"/>
              </a:rPr>
              <a:t>All M-DCPS senior high schools offer DE opportunities. </a:t>
            </a:r>
            <a:endParaRPr lang="en-US" sz="1600"/>
          </a:p>
        </p:txBody>
      </p:sp>
      <p:sp>
        <p:nvSpPr>
          <p:cNvPr id="29" name="Oval 2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792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0DD2-9C6C-F6B9-8937-6A7490D9077E}"/>
              </a:ext>
            </a:extLst>
          </p:cNvPr>
          <p:cNvSpPr>
            <a:spLocks noGrp="1"/>
          </p:cNvSpPr>
          <p:nvPr>
            <p:ph type="title"/>
          </p:nvPr>
        </p:nvSpPr>
        <p:spPr>
          <a:xfrm>
            <a:off x="1069848" y="484632"/>
            <a:ext cx="10058400" cy="1609344"/>
          </a:xfrm>
        </p:spPr>
        <p:txBody>
          <a:bodyPr>
            <a:normAutofit/>
          </a:bodyPr>
          <a:lstStyle/>
          <a:p>
            <a:r>
              <a:rPr lang="en-US"/>
              <a:t>Many options,</a:t>
            </a:r>
            <a:br>
              <a:rPr lang="en-US" dirty="0"/>
            </a:br>
            <a:r>
              <a:rPr lang="en-US" dirty="0"/>
              <a:t>One Destination: Your Goal</a:t>
            </a:r>
          </a:p>
        </p:txBody>
      </p:sp>
      <p:sp>
        <p:nvSpPr>
          <p:cNvPr id="33" name="Rectangle 30">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B040660-F72F-6FE9-8598-40BB21B28162}"/>
              </a:ext>
            </a:extLst>
          </p:cNvPr>
          <p:cNvGraphicFramePr>
            <a:graphicFrameLocks noGrp="1"/>
          </p:cNvGraphicFramePr>
          <p:nvPr>
            <p:ph idx="1"/>
            <p:extLst>
              <p:ext uri="{D42A27DB-BD31-4B8C-83A1-F6EECF244321}">
                <p14:modId xmlns:p14="http://schemas.microsoft.com/office/powerpoint/2010/main" val="229617560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84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FD45-2855-45C1-208E-50CC0030A456}"/>
              </a:ext>
            </a:extLst>
          </p:cNvPr>
          <p:cNvSpPr>
            <a:spLocks noGrp="1"/>
          </p:cNvSpPr>
          <p:nvPr>
            <p:ph type="title"/>
          </p:nvPr>
        </p:nvSpPr>
        <p:spPr>
          <a:xfrm>
            <a:off x="1069848" y="191555"/>
            <a:ext cx="10058400" cy="1609344"/>
          </a:xfrm>
        </p:spPr>
        <p:txBody>
          <a:bodyPr/>
          <a:lstStyle/>
          <a:p>
            <a:r>
              <a:rPr lang="en-US"/>
              <a:t>Dual enrollment</a:t>
            </a:r>
          </a:p>
        </p:txBody>
      </p:sp>
      <p:sp>
        <p:nvSpPr>
          <p:cNvPr id="8" name="Text Placeholder 7">
            <a:extLst>
              <a:ext uri="{FF2B5EF4-FFF2-40B4-BE49-F238E27FC236}">
                <a16:creationId xmlns:a16="http://schemas.microsoft.com/office/drawing/2014/main" id="{56E1CCFB-9DB6-A084-B29C-5AD3B12ADDEF}"/>
              </a:ext>
            </a:extLst>
          </p:cNvPr>
          <p:cNvSpPr>
            <a:spLocks noGrp="1"/>
          </p:cNvSpPr>
          <p:nvPr>
            <p:ph type="body" idx="1"/>
          </p:nvPr>
        </p:nvSpPr>
        <p:spPr/>
        <p:txBody>
          <a:bodyPr/>
          <a:lstStyle/>
          <a:p>
            <a:r>
              <a:rPr lang="en-US">
                <a:ea typeface="+mn-lt"/>
                <a:cs typeface="+mn-lt"/>
              </a:rPr>
              <a:t>College</a:t>
            </a:r>
            <a:r>
              <a:rPr lang="en-US" b="0" dirty="0">
                <a:ea typeface="+mn-lt"/>
                <a:cs typeface="+mn-lt"/>
              </a:rPr>
              <a:t> </a:t>
            </a:r>
            <a:endParaRPr lang="en-US" dirty="0"/>
          </a:p>
        </p:txBody>
      </p:sp>
      <p:sp>
        <p:nvSpPr>
          <p:cNvPr id="3" name="Content Placeholder 2">
            <a:extLst>
              <a:ext uri="{FF2B5EF4-FFF2-40B4-BE49-F238E27FC236}">
                <a16:creationId xmlns:a16="http://schemas.microsoft.com/office/drawing/2014/main" id="{DFA8F050-B1AA-DF10-8B04-DC0A95FAE9EA}"/>
              </a:ext>
            </a:extLst>
          </p:cNvPr>
          <p:cNvSpPr>
            <a:spLocks noGrp="1"/>
          </p:cNvSpPr>
          <p:nvPr>
            <p:ph sz="half" idx="2"/>
          </p:nvPr>
        </p:nvSpPr>
        <p:spPr>
          <a:xfrm>
            <a:off x="1037414" y="2110545"/>
            <a:ext cx="5047957" cy="4747455"/>
          </a:xfrm>
        </p:spPr>
        <p:txBody>
          <a:bodyPr vert="horz" lIns="91440" tIns="45720" rIns="91440" bIns="45720" rtlCol="0" anchor="t">
            <a:noAutofit/>
          </a:bodyPr>
          <a:lstStyle/>
          <a:p>
            <a:pPr marL="0" indent="0">
              <a:buNone/>
            </a:pPr>
            <a:endParaRPr lang="en-US" dirty="0">
              <a:solidFill>
                <a:srgbClr val="333333"/>
              </a:solidFill>
              <a:ea typeface="Open Sans"/>
              <a:cs typeface="Open Sans"/>
            </a:endParaRPr>
          </a:p>
          <a:p>
            <a:pPr>
              <a:buClr>
                <a:srgbClr val="9E3611"/>
              </a:buClr>
            </a:pPr>
            <a:r>
              <a:rPr lang="en-US" sz="1800" dirty="0">
                <a:solidFill>
                  <a:srgbClr val="333333"/>
                </a:solidFill>
                <a:latin typeface="Rockwell"/>
                <a:ea typeface="Open Sans"/>
                <a:cs typeface="Open Sans"/>
              </a:rPr>
              <a:t>The credits that students earn at local colleges/universities count toward high school graduation and can also be applied to a college degree or certificate.</a:t>
            </a:r>
            <a:endParaRPr lang="en-US" sz="1800" dirty="0"/>
          </a:p>
          <a:p>
            <a:r>
              <a:rPr lang="en-US" sz="1800" dirty="0">
                <a:solidFill>
                  <a:srgbClr val="333333"/>
                </a:solidFill>
                <a:latin typeface="Rockwell"/>
                <a:ea typeface="Open Sans"/>
                <a:cs typeface="Open Sans"/>
              </a:rPr>
              <a:t>You and your parents save money because dual enrollment students are exempt from paying tuition, fees, and books.</a:t>
            </a:r>
          </a:p>
          <a:p>
            <a:r>
              <a:rPr lang="en-US" sz="1800" dirty="0">
                <a:solidFill>
                  <a:srgbClr val="333333"/>
                </a:solidFill>
                <a:latin typeface="Rockwell"/>
                <a:ea typeface="Open Sans"/>
                <a:cs typeface="Open Sans"/>
              </a:rPr>
              <a:t>It will take you less time to attain a college degree or certificate because you will get credits that are transferrable to a college or university.</a:t>
            </a:r>
          </a:p>
          <a:p>
            <a:r>
              <a:rPr lang="en-US" sz="1800" dirty="0">
                <a:solidFill>
                  <a:srgbClr val="333333"/>
                </a:solidFill>
                <a:latin typeface="Rockwell"/>
                <a:ea typeface="Open Sans"/>
                <a:cs typeface="Open Sans"/>
              </a:rPr>
              <a:t>Enrolling at a local college/university gives outstanding high school and middle school students a wider range of courses to choose from.</a:t>
            </a:r>
            <a:endParaRPr lang="en-US" sz="1800" dirty="0">
              <a:latin typeface="Rockwell"/>
            </a:endParaRPr>
          </a:p>
        </p:txBody>
      </p:sp>
      <p:sp>
        <p:nvSpPr>
          <p:cNvPr id="9" name="Text Placeholder 8">
            <a:extLst>
              <a:ext uri="{FF2B5EF4-FFF2-40B4-BE49-F238E27FC236}">
                <a16:creationId xmlns:a16="http://schemas.microsoft.com/office/drawing/2014/main" id="{90BDA01B-E658-723E-CD88-658465AD4397}"/>
              </a:ext>
            </a:extLst>
          </p:cNvPr>
          <p:cNvSpPr>
            <a:spLocks noGrp="1"/>
          </p:cNvSpPr>
          <p:nvPr>
            <p:ph type="body" sz="quarter" idx="3"/>
          </p:nvPr>
        </p:nvSpPr>
        <p:spPr>
          <a:xfrm>
            <a:off x="6881992" y="1966349"/>
            <a:ext cx="4754880" cy="640080"/>
          </a:xfrm>
        </p:spPr>
        <p:txBody>
          <a:bodyPr/>
          <a:lstStyle/>
          <a:p>
            <a:r>
              <a:rPr lang="en-US" dirty="0"/>
              <a:t>Career</a:t>
            </a:r>
          </a:p>
        </p:txBody>
      </p:sp>
      <p:sp>
        <p:nvSpPr>
          <p:cNvPr id="11" name="Title 1">
            <a:extLst>
              <a:ext uri="{FF2B5EF4-FFF2-40B4-BE49-F238E27FC236}">
                <a16:creationId xmlns:a16="http://schemas.microsoft.com/office/drawing/2014/main" id="{47CE631E-5CA3-8DC3-A38A-2C9110C2704D}"/>
              </a:ext>
            </a:extLst>
          </p:cNvPr>
          <p:cNvSpPr txBox="1">
            <a:spLocks/>
          </p:cNvSpPr>
          <p:nvPr/>
        </p:nvSpPr>
        <p:spPr>
          <a:xfrm>
            <a:off x="1056171" y="91057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2800"/>
              <a:t>There are 2 types of dual enrollment:</a:t>
            </a:r>
          </a:p>
        </p:txBody>
      </p:sp>
      <p:sp>
        <p:nvSpPr>
          <p:cNvPr id="16" name="Content Placeholder 15">
            <a:extLst>
              <a:ext uri="{FF2B5EF4-FFF2-40B4-BE49-F238E27FC236}">
                <a16:creationId xmlns:a16="http://schemas.microsoft.com/office/drawing/2014/main" id="{D48855FE-429E-02F7-E6FE-543D1012DDE2}"/>
              </a:ext>
            </a:extLst>
          </p:cNvPr>
          <p:cNvSpPr>
            <a:spLocks noGrp="1"/>
          </p:cNvSpPr>
          <p:nvPr>
            <p:ph sz="quarter" idx="4"/>
          </p:nvPr>
        </p:nvSpPr>
        <p:spPr>
          <a:xfrm>
            <a:off x="6940608" y="2606429"/>
            <a:ext cx="4637649" cy="3926840"/>
          </a:xfrm>
        </p:spPr>
        <p:txBody>
          <a:bodyPr vert="horz" lIns="91440" tIns="45720" rIns="91440" bIns="45720" rtlCol="0" anchor="t">
            <a:noAutofit/>
          </a:bodyPr>
          <a:lstStyle/>
          <a:p>
            <a:r>
              <a:rPr lang="en-US" sz="1800" dirty="0">
                <a:ea typeface="+mn-lt"/>
                <a:cs typeface="+mn-lt"/>
              </a:rPr>
              <a:t>Use your high school academy and technical program courses to earn college credits.</a:t>
            </a:r>
          </a:p>
          <a:p>
            <a:pPr>
              <a:buClr>
                <a:srgbClr val="9E3611"/>
              </a:buClr>
            </a:pPr>
            <a:r>
              <a:rPr lang="en-US" sz="1800" dirty="0">
                <a:ea typeface="+mn-lt"/>
                <a:cs typeface="+mn-lt"/>
              </a:rPr>
              <a:t>Offering high school and technical college students a head start on college and careers.</a:t>
            </a:r>
            <a:endParaRPr lang="en-US" sz="1800" dirty="0"/>
          </a:p>
          <a:p>
            <a:pPr>
              <a:buClr>
                <a:srgbClr val="9E3611"/>
              </a:buClr>
            </a:pPr>
            <a:r>
              <a:rPr lang="en-US" sz="1800" dirty="0">
                <a:ea typeface="+mn-lt"/>
                <a:cs typeface="+mn-lt"/>
              </a:rPr>
              <a:t>Technical programs of study in high school integrate academic and career education. Students who complete a technical program of study along with required academic courses and graduate with a high school diploma, may get college credit for those courses.</a:t>
            </a:r>
            <a:endParaRPr lang="en-US" sz="1800" dirty="0"/>
          </a:p>
          <a:p>
            <a:pPr>
              <a:buClr>
                <a:srgbClr val="9E3611"/>
              </a:buClr>
            </a:pPr>
            <a:endParaRPr lang="en-US" dirty="0"/>
          </a:p>
        </p:txBody>
      </p:sp>
    </p:spTree>
    <p:extLst>
      <p:ext uri="{BB962C8B-B14F-4D97-AF65-F5344CB8AC3E}">
        <p14:creationId xmlns:p14="http://schemas.microsoft.com/office/powerpoint/2010/main" val="179269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BC28-86EA-84C9-217B-CBC609EC9BC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1DAB40D-66D4-E24C-AC9C-E3F311BA2AD2}"/>
              </a:ext>
            </a:extLst>
          </p:cNvPr>
          <p:cNvSpPr>
            <a:spLocks noGrp="1"/>
          </p:cNvSpPr>
          <p:nvPr>
            <p:ph idx="1"/>
          </p:nvPr>
        </p:nvSpPr>
        <p:spPr>
          <a:xfrm>
            <a:off x="1007095" y="1771784"/>
            <a:ext cx="10058400" cy="4050792"/>
          </a:xfrm>
        </p:spPr>
        <p:txBody>
          <a:bodyPr vert="horz" lIns="91440" tIns="45720" rIns="91440" bIns="45720" rtlCol="0" anchor="t">
            <a:normAutofit/>
          </a:bodyPr>
          <a:lstStyle/>
          <a:p>
            <a:pPr marL="274320" lvl="1" indent="0">
              <a:buNone/>
            </a:pPr>
            <a:endParaRPr lang="en-US" dirty="0">
              <a:ea typeface="+mn-lt"/>
              <a:cs typeface="+mn-lt"/>
            </a:endParaRPr>
          </a:p>
          <a:p>
            <a:pPr lvl="1">
              <a:buClr>
                <a:srgbClr val="9E3611"/>
              </a:buClr>
            </a:pPr>
            <a:r>
              <a:rPr lang="en-US" dirty="0">
                <a:ea typeface="+mn-lt"/>
                <a:cs typeface="+mn-lt"/>
                <a:hlinkClick r:id="rId2"/>
              </a:rPr>
              <a:t>Standard Diploma Requirements</a:t>
            </a:r>
            <a:endParaRPr lang="en-US" dirty="0">
              <a:ea typeface="+mn-lt"/>
              <a:cs typeface="+mn-lt"/>
            </a:endParaRPr>
          </a:p>
          <a:p>
            <a:pPr lvl="1">
              <a:buClr>
                <a:srgbClr val="9E3611"/>
              </a:buClr>
            </a:pPr>
            <a:r>
              <a:rPr lang="en-US" dirty="0">
                <a:ea typeface="+mn-lt"/>
                <a:cs typeface="+mn-lt"/>
                <a:hlinkClick r:id="rId3"/>
              </a:rPr>
              <a:t>Assessments Requirements</a:t>
            </a:r>
            <a:endParaRPr lang="en-US" dirty="0">
              <a:ea typeface="+mn-lt"/>
              <a:cs typeface="+mn-lt"/>
            </a:endParaRPr>
          </a:p>
          <a:p>
            <a:pPr lvl="1">
              <a:buClr>
                <a:srgbClr val="9E3611"/>
              </a:buClr>
            </a:pPr>
            <a:r>
              <a:rPr lang="en-US" dirty="0">
                <a:ea typeface="+mn-lt"/>
                <a:cs typeface="+mn-lt"/>
                <a:hlinkClick r:id="rId4"/>
              </a:rPr>
              <a:t>Florida Bright Futures- FAS-FMS</a:t>
            </a:r>
          </a:p>
          <a:p>
            <a:pPr lvl="1">
              <a:buClr>
                <a:srgbClr val="9E3611"/>
              </a:buClr>
            </a:pPr>
            <a:r>
              <a:rPr lang="en-US" dirty="0">
                <a:hlinkClick r:id="rId5"/>
              </a:rPr>
              <a:t>Bright Futures Brochure</a:t>
            </a:r>
            <a:endParaRPr lang="en-US" dirty="0"/>
          </a:p>
          <a:p>
            <a:pPr lvl="1">
              <a:buClr>
                <a:srgbClr val="9E3611"/>
              </a:buClr>
            </a:pPr>
            <a:r>
              <a:rPr lang="en-US" dirty="0">
                <a:hlinkClick r:id="rId6"/>
              </a:rPr>
              <a:t>Diploma Pathways</a:t>
            </a:r>
            <a:endParaRPr lang="en-US" dirty="0"/>
          </a:p>
          <a:p>
            <a:pPr lvl="1">
              <a:buClr>
                <a:srgbClr val="9E3611"/>
              </a:buClr>
            </a:pPr>
            <a:r>
              <a:rPr lang="en-US" dirty="0">
                <a:hlinkClick r:id="rId7"/>
              </a:rPr>
              <a:t>Miami Dade County Public Schools Technical Colleges</a:t>
            </a:r>
            <a:endParaRPr lang="en-US" dirty="0"/>
          </a:p>
          <a:p>
            <a:pPr lvl="1">
              <a:buClr>
                <a:srgbClr val="9E3611"/>
              </a:buClr>
            </a:pPr>
            <a:r>
              <a:rPr lang="en-US" dirty="0">
                <a:hlinkClick r:id="rId8"/>
              </a:rPr>
              <a:t>What is Career and Technical Education?</a:t>
            </a:r>
            <a:endParaRPr lang="en-US" dirty="0"/>
          </a:p>
          <a:p>
            <a:pPr lvl="1">
              <a:buClr>
                <a:srgbClr val="9E3611"/>
              </a:buClr>
            </a:pPr>
            <a:r>
              <a:rPr lang="en-US" dirty="0">
                <a:hlinkClick r:id="rId9"/>
              </a:rPr>
              <a:t>College and Career Ready through CTE</a:t>
            </a:r>
            <a:endParaRPr lang="en-US" dirty="0"/>
          </a:p>
          <a:p>
            <a:pPr lvl="1">
              <a:buClr>
                <a:srgbClr val="9E3611"/>
              </a:buClr>
            </a:pPr>
            <a:r>
              <a:rPr lang="en-US" dirty="0">
                <a:hlinkClick r:id="rId10"/>
              </a:rPr>
              <a:t>CTE Readiness for All Careers</a:t>
            </a:r>
            <a:endParaRPr lang="en-US" dirty="0"/>
          </a:p>
          <a:p>
            <a:pPr lvl="1">
              <a:buClr>
                <a:srgbClr val="9E3611"/>
              </a:buClr>
            </a:pPr>
            <a:r>
              <a:rPr lang="en-US" dirty="0">
                <a:hlinkClick r:id="rId11"/>
              </a:rPr>
              <a:t>CTE Pathways</a:t>
            </a:r>
          </a:p>
          <a:p>
            <a:pPr lvl="1">
              <a:buClr>
                <a:srgbClr val="9E3611"/>
              </a:buClr>
            </a:pPr>
            <a:endParaRPr lang="en-US" dirty="0"/>
          </a:p>
        </p:txBody>
      </p:sp>
    </p:spTree>
    <p:extLst>
      <p:ext uri="{BB962C8B-B14F-4D97-AF65-F5344CB8AC3E}">
        <p14:creationId xmlns:p14="http://schemas.microsoft.com/office/powerpoint/2010/main" val="10013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3D613-A76D-4A56-A1FA-D9FF98AB302E}"/>
              </a:ext>
            </a:extLst>
          </p:cNvPr>
          <p:cNvSpPr>
            <a:spLocks noGrp="1"/>
          </p:cNvSpPr>
          <p:nvPr>
            <p:ph type="title"/>
          </p:nvPr>
        </p:nvSpPr>
        <p:spPr>
          <a:xfrm>
            <a:off x="1286934" y="1465790"/>
            <a:ext cx="3860798" cy="3941345"/>
          </a:xfrm>
        </p:spPr>
        <p:txBody>
          <a:bodyPr vert="horz" lIns="91440" tIns="45720" rIns="91440" bIns="45720" rtlCol="0" anchor="ctr">
            <a:normAutofit/>
          </a:bodyPr>
          <a:lstStyle/>
          <a:p>
            <a:r>
              <a:rPr lang="en-US" sz="5600" dirty="0"/>
              <a:t>Earn High School </a:t>
            </a:r>
            <a:r>
              <a:rPr lang="en-US" sz="5600"/>
              <a:t>Credits in </a:t>
            </a:r>
            <a:r>
              <a:rPr lang="en-US" sz="5600" dirty="0"/>
              <a:t>Middle School</a:t>
            </a:r>
          </a:p>
        </p:txBody>
      </p:sp>
      <p:sp>
        <p:nvSpPr>
          <p:cNvPr id="4" name="TextBox 3">
            <a:extLst>
              <a:ext uri="{FF2B5EF4-FFF2-40B4-BE49-F238E27FC236}">
                <a16:creationId xmlns:a16="http://schemas.microsoft.com/office/drawing/2014/main" id="{8C448C28-1E82-B4F1-93B7-2760B842A6D5}"/>
              </a:ext>
            </a:extLst>
          </p:cNvPr>
          <p:cNvSpPr txBox="1"/>
          <p:nvPr/>
        </p:nvSpPr>
        <p:spPr>
          <a:xfrm>
            <a:off x="6417733" y="1359090"/>
            <a:ext cx="5132665" cy="40480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171450" indent="-182880">
              <a:lnSpc>
                <a:spcPct val="90000"/>
              </a:lnSpc>
              <a:spcAft>
                <a:spcPts val="600"/>
              </a:spcAft>
              <a:buClr>
                <a:schemeClr val="accent1">
                  <a:lumMod val="75000"/>
                </a:schemeClr>
              </a:buClr>
              <a:buSzPct val="85000"/>
              <a:buFont typeface="Wingdings" pitchFamily="2" charset="2"/>
              <a:buChar char="§"/>
            </a:pPr>
            <a:r>
              <a:rPr lang="en-US" sz="1700" spc="50"/>
              <a:t>Middle grades students in grades 6, 7, and 8 may enroll in selected senior high school courses for the purposes of pursuing a more challenging program of study. ​</a:t>
            </a:r>
            <a:br>
              <a:rPr lang="en-US" sz="1700" spc="50"/>
            </a:br>
            <a:endParaRPr lang="en-US" sz="1700" spc="50"/>
          </a:p>
          <a:p>
            <a:pPr marL="171450" indent="-182880">
              <a:lnSpc>
                <a:spcPct val="90000"/>
              </a:lnSpc>
              <a:spcAft>
                <a:spcPts val="600"/>
              </a:spcAft>
              <a:buClr>
                <a:schemeClr val="accent1">
                  <a:lumMod val="75000"/>
                </a:schemeClr>
              </a:buClr>
              <a:buSzPct val="85000"/>
              <a:buFont typeface="Wingdings" pitchFamily="2" charset="2"/>
              <a:buChar char="§"/>
            </a:pPr>
            <a:r>
              <a:rPr lang="en-US" sz="1700" spc="50"/>
              <a:t>Such courses are included when computing grade point averages (GPA) and rank in class. ​</a:t>
            </a:r>
            <a:br>
              <a:rPr lang="en-US" sz="1700" spc="50"/>
            </a:br>
            <a:r>
              <a:rPr lang="en-US" sz="1700" spc="50"/>
              <a:t>​</a:t>
            </a:r>
            <a:endParaRPr lang="en-US" sz="1700"/>
          </a:p>
          <a:p>
            <a:pPr marL="171450" indent="-182880">
              <a:lnSpc>
                <a:spcPct val="90000"/>
              </a:lnSpc>
              <a:spcAft>
                <a:spcPts val="600"/>
              </a:spcAft>
              <a:buClr>
                <a:schemeClr val="accent1">
                  <a:lumMod val="75000"/>
                </a:schemeClr>
              </a:buClr>
              <a:buSzPct val="85000"/>
              <a:buFont typeface="Wingdings" pitchFamily="2" charset="2"/>
              <a:buChar char="§"/>
            </a:pPr>
            <a:r>
              <a:rPr lang="en-US" sz="1700" spc="50"/>
              <a:t>Up to six credits may be earned, with parental permission, in grades 6, 7, and/or 8, for courses taken, which may be applied toward the total credits needed for graduation, college admission, or for the Florida Bright Futures Scholarship Program requirements. </a:t>
            </a:r>
            <a:endParaRPr lang="en-US" sz="1700"/>
          </a:p>
        </p:txBody>
      </p:sp>
      <p:sp>
        <p:nvSpPr>
          <p:cNvPr id="21" name="Rectangle 29">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1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73C939F-5D85-37D0-A0E6-8C87BA6F9BA4}"/>
              </a:ext>
            </a:extLst>
          </p:cNvPr>
          <p:cNvSpPr>
            <a:spLocks noGrp="1"/>
          </p:cNvSpPr>
          <p:nvPr>
            <p:ph type="title"/>
          </p:nvPr>
        </p:nvSpPr>
        <p:spPr>
          <a:xfrm>
            <a:off x="975829" y="98779"/>
            <a:ext cx="5188624" cy="1831344"/>
          </a:xfrm>
        </p:spPr>
        <p:txBody>
          <a:bodyPr>
            <a:normAutofit/>
          </a:bodyPr>
          <a:lstStyle/>
          <a:p>
            <a:r>
              <a:rPr lang="en-US" sz="4400"/>
              <a:t>High School Graduation Requirements</a:t>
            </a:r>
          </a:p>
        </p:txBody>
      </p:sp>
      <p:sp>
        <p:nvSpPr>
          <p:cNvPr id="3" name="Content Placeholder 2">
            <a:extLst>
              <a:ext uri="{FF2B5EF4-FFF2-40B4-BE49-F238E27FC236}">
                <a16:creationId xmlns:a16="http://schemas.microsoft.com/office/drawing/2014/main" id="{6DB148C5-85CF-01CE-A7B3-25BCD0EA3A11}"/>
              </a:ext>
            </a:extLst>
          </p:cNvPr>
          <p:cNvSpPr>
            <a:spLocks noGrp="1"/>
          </p:cNvSpPr>
          <p:nvPr>
            <p:ph idx="1"/>
          </p:nvPr>
        </p:nvSpPr>
        <p:spPr>
          <a:xfrm>
            <a:off x="604598" y="1570971"/>
            <a:ext cx="5797113" cy="5080953"/>
          </a:xfrm>
        </p:spPr>
        <p:txBody>
          <a:bodyPr vert="horz" lIns="91440" tIns="45720" rIns="91440" bIns="45720" rtlCol="0" anchor="t">
            <a:normAutofit fontScale="77500" lnSpcReduction="20000"/>
          </a:bodyPr>
          <a:lstStyle/>
          <a:p>
            <a:pPr marL="514350" indent="-514350">
              <a:buAutoNum type="arabicPeriod"/>
            </a:pPr>
            <a:r>
              <a:rPr lang="en-US" sz="2800" dirty="0">
                <a:solidFill>
                  <a:schemeClr val="accent1"/>
                </a:solidFill>
              </a:rPr>
              <a:t>24 credits</a:t>
            </a:r>
            <a:endParaRPr lang="en-US" dirty="0">
              <a:solidFill>
                <a:schemeClr val="accent1"/>
              </a:solidFill>
            </a:endParaRPr>
          </a:p>
          <a:p>
            <a:pPr lvl="2">
              <a:spcAft>
                <a:spcPts val="0"/>
              </a:spcAft>
              <a:buClr>
                <a:srgbClr val="9E3611"/>
              </a:buClr>
              <a:buFont typeface="Arial" pitchFamily="2" charset="2"/>
              <a:buChar char="•"/>
            </a:pPr>
            <a:r>
              <a:rPr lang="en-US" sz="2400" dirty="0"/>
              <a:t>4 English </a:t>
            </a:r>
          </a:p>
          <a:p>
            <a:pPr lvl="2">
              <a:spcAft>
                <a:spcPts val="0"/>
              </a:spcAft>
              <a:buClr>
                <a:srgbClr val="9E3611"/>
              </a:buClr>
              <a:buFont typeface="Arial" pitchFamily="2" charset="2"/>
              <a:buChar char="•"/>
            </a:pPr>
            <a:r>
              <a:rPr lang="en-US" sz="2400" dirty="0"/>
              <a:t>4 Math (Algebra 1, Geometry + two additional math courses)</a:t>
            </a:r>
          </a:p>
          <a:p>
            <a:pPr lvl="2">
              <a:spcAft>
                <a:spcPts val="0"/>
              </a:spcAft>
              <a:buClr>
                <a:srgbClr val="9E3611"/>
              </a:buClr>
              <a:buFont typeface="Arial" pitchFamily="2" charset="2"/>
              <a:buChar char="•"/>
            </a:pPr>
            <a:r>
              <a:rPr lang="en-US" sz="2400" dirty="0"/>
              <a:t>3 Science (Biology + two other science courses)</a:t>
            </a:r>
          </a:p>
          <a:p>
            <a:pPr lvl="2">
              <a:spcAft>
                <a:spcPts val="0"/>
              </a:spcAft>
              <a:buClr>
                <a:srgbClr val="9E3611"/>
              </a:buClr>
              <a:buFont typeface="Arial" pitchFamily="2" charset="2"/>
              <a:buChar char="•"/>
            </a:pPr>
            <a:r>
              <a:rPr lang="en-US" sz="2400" dirty="0"/>
              <a:t>3 Social Studies (World History, U.S. History, U.S. Government/ Economics) </a:t>
            </a:r>
          </a:p>
          <a:p>
            <a:pPr lvl="2">
              <a:spcAft>
                <a:spcPts val="0"/>
              </a:spcAft>
              <a:buClr>
                <a:srgbClr val="9E3611"/>
              </a:buClr>
              <a:buFont typeface="Arial" pitchFamily="2" charset="2"/>
              <a:buChar char="•"/>
            </a:pPr>
            <a:r>
              <a:rPr lang="en-US" sz="2400" dirty="0"/>
              <a:t>1 Fine/Practical Art</a:t>
            </a:r>
          </a:p>
          <a:p>
            <a:pPr lvl="2">
              <a:spcAft>
                <a:spcPts val="0"/>
              </a:spcAft>
              <a:buClr>
                <a:srgbClr val="9E3611"/>
              </a:buClr>
              <a:buFont typeface="Arial" pitchFamily="2" charset="2"/>
              <a:buChar char="•"/>
            </a:pPr>
            <a:r>
              <a:rPr lang="en-US" sz="2400" dirty="0"/>
              <a:t>0.5 Personal Fitness/ 0.5 Physical Education</a:t>
            </a:r>
          </a:p>
          <a:p>
            <a:pPr lvl="2">
              <a:spcAft>
                <a:spcPts val="0"/>
              </a:spcAft>
              <a:buClr>
                <a:srgbClr val="9E3611"/>
              </a:buClr>
              <a:buFont typeface="Arial" pitchFamily="2" charset="2"/>
              <a:buChar char="•"/>
            </a:pPr>
            <a:r>
              <a:rPr lang="en-US" sz="2400" dirty="0"/>
              <a:t>8 Electives </a:t>
            </a:r>
          </a:p>
          <a:p>
            <a:pPr marL="514350" indent="-514350">
              <a:buClr>
                <a:srgbClr val="9E3611"/>
              </a:buClr>
              <a:buAutoNum type="arabicPeriod"/>
            </a:pPr>
            <a:r>
              <a:rPr lang="en-US" sz="2800" dirty="0">
                <a:solidFill>
                  <a:schemeClr val="accent1"/>
                </a:solidFill>
              </a:rPr>
              <a:t>Minimum 2.0 Grade Point Average (GPA)</a:t>
            </a:r>
          </a:p>
          <a:p>
            <a:pPr marL="514350" indent="-514350">
              <a:buClr>
                <a:srgbClr val="9E3611"/>
              </a:buClr>
              <a:buAutoNum type="arabicPeriod"/>
            </a:pPr>
            <a:r>
              <a:rPr lang="en-US" sz="2800" dirty="0">
                <a:solidFill>
                  <a:schemeClr val="accent1"/>
                </a:solidFill>
              </a:rPr>
              <a:t>Passing scores on Reading and Math assessments</a:t>
            </a:r>
          </a:p>
          <a:p>
            <a:pPr marL="514350" indent="-514350">
              <a:buClr>
                <a:srgbClr val="9E3611"/>
              </a:buClr>
              <a:buAutoNum type="arabicPeriod"/>
            </a:pPr>
            <a:r>
              <a:rPr lang="en-US" sz="2800" dirty="0">
                <a:solidFill>
                  <a:schemeClr val="accent1"/>
                </a:solidFill>
              </a:rPr>
              <a:t>Community service project </a:t>
            </a:r>
          </a:p>
          <a:p>
            <a:pPr marL="514350" indent="-514350">
              <a:buClr>
                <a:srgbClr val="9E3611"/>
              </a:buClr>
              <a:buAutoNum type="arabicPeriod"/>
            </a:pPr>
            <a:r>
              <a:rPr lang="en-US" sz="2800" dirty="0">
                <a:solidFill>
                  <a:schemeClr val="accent1"/>
                </a:solidFill>
              </a:rPr>
              <a:t>Online course requirement</a:t>
            </a:r>
            <a:endParaRPr lang="en-US" sz="2100" dirty="0">
              <a:solidFill>
                <a:schemeClr val="accent1"/>
              </a:solidFill>
            </a:endParaRPr>
          </a:p>
          <a:p>
            <a:pPr>
              <a:buClr>
                <a:srgbClr val="9E3611"/>
              </a:buClr>
            </a:pPr>
            <a:endParaRPr lang="en-US" dirty="0">
              <a:ea typeface="+mn-lt"/>
              <a:cs typeface="+mn-lt"/>
            </a:endParaRPr>
          </a:p>
        </p:txBody>
      </p:sp>
      <p:sp>
        <p:nvSpPr>
          <p:cNvPr id="35" name="Rectangle 2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High angle view of a rolled paper, brown notebook, and black notepad on a wooden table">
            <a:extLst>
              <a:ext uri="{FF2B5EF4-FFF2-40B4-BE49-F238E27FC236}">
                <a16:creationId xmlns:a16="http://schemas.microsoft.com/office/drawing/2014/main" id="{C99D6D2E-8FC7-BD7E-67D4-3C9F679D77D6}"/>
              </a:ext>
            </a:extLst>
          </p:cNvPr>
          <p:cNvPicPr>
            <a:picLocks noChangeAspect="1"/>
          </p:cNvPicPr>
          <p:nvPr/>
        </p:nvPicPr>
        <p:blipFill rotWithShape="1">
          <a:blip r:embed="rId4"/>
          <a:srcRect r="33252" b="2"/>
          <a:stretch/>
        </p:blipFill>
        <p:spPr>
          <a:xfrm>
            <a:off x="7629144" y="1682496"/>
            <a:ext cx="3502152" cy="350215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p:spPr>
      </p:pic>
      <p:sp>
        <p:nvSpPr>
          <p:cNvPr id="29" name="Freeform: Shape 28">
            <a:extLst>
              <a:ext uri="{FF2B5EF4-FFF2-40B4-BE49-F238E27FC236}">
                <a16:creationId xmlns:a16="http://schemas.microsoft.com/office/drawing/2014/main" id="{89F78725-8B4F-43D3-B767-EB7DB0C02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457" y="1682496"/>
            <a:ext cx="3502152"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31" name="Group 30">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2" name="Oval 31">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3" name="Oval 32">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74212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4349-3618-E88C-F726-40818DEF9662}"/>
              </a:ext>
            </a:extLst>
          </p:cNvPr>
          <p:cNvSpPr>
            <a:spLocks noGrp="1"/>
          </p:cNvSpPr>
          <p:nvPr>
            <p:ph type="title"/>
          </p:nvPr>
        </p:nvSpPr>
        <p:spPr/>
        <p:txBody>
          <a:bodyPr/>
          <a:lstStyle/>
          <a:p>
            <a:r>
              <a:rPr lang="en-US" dirty="0"/>
              <a:t>Florida Bright Futures Scholarship</a:t>
            </a:r>
          </a:p>
        </p:txBody>
      </p:sp>
      <p:sp>
        <p:nvSpPr>
          <p:cNvPr id="3" name="Content Placeholder 2">
            <a:extLst>
              <a:ext uri="{FF2B5EF4-FFF2-40B4-BE49-F238E27FC236}">
                <a16:creationId xmlns:a16="http://schemas.microsoft.com/office/drawing/2014/main" id="{78F2403E-237B-5BA7-1772-8A7273323AC5}"/>
              </a:ext>
            </a:extLst>
          </p:cNvPr>
          <p:cNvSpPr>
            <a:spLocks noGrp="1"/>
          </p:cNvSpPr>
          <p:nvPr>
            <p:ph idx="1"/>
          </p:nvPr>
        </p:nvSpPr>
        <p:spPr>
          <a:xfrm>
            <a:off x="1094229" y="1775283"/>
            <a:ext cx="10278908" cy="4952180"/>
          </a:xfrm>
        </p:spPr>
        <p:txBody>
          <a:bodyPr vert="horz" lIns="91440" tIns="45720" rIns="91440" bIns="45720" rtlCol="0" anchor="t">
            <a:normAutofit/>
          </a:bodyPr>
          <a:lstStyle/>
          <a:p>
            <a:pPr marL="0" indent="0">
              <a:buNone/>
            </a:pPr>
            <a:r>
              <a:rPr lang="en-US" dirty="0"/>
              <a:t>The Florida Bright Futures Scholarship is also known as the Florida Financial Aid Application (FFAA)</a:t>
            </a:r>
            <a:endParaRPr lang="en-US" dirty="0">
              <a:ea typeface="+mn-lt"/>
              <a:cs typeface="+mn-lt"/>
            </a:endParaRPr>
          </a:p>
          <a:p>
            <a:pPr>
              <a:buClr>
                <a:srgbClr val="9E3611"/>
              </a:buClr>
            </a:pPr>
            <a:r>
              <a:rPr lang="en-US" dirty="0">
                <a:ea typeface="+mn-lt"/>
                <a:cs typeface="+mn-lt"/>
              </a:rPr>
              <a:t>The Florida Bright Futures Scholarship was created to establish a scholarship program to reward any Florida high school graduate who merits recognition of high academic achievement. </a:t>
            </a:r>
          </a:p>
          <a:p>
            <a:pPr>
              <a:buClr>
                <a:srgbClr val="9E3611"/>
              </a:buClr>
            </a:pPr>
            <a:r>
              <a:rPr lang="en-US" dirty="0">
                <a:ea typeface="+mn-lt"/>
                <a:cs typeface="+mn-lt"/>
              </a:rPr>
              <a:t>It is a renewable scholarship that provides incentive for academically talented students to stay in-state for college. </a:t>
            </a:r>
          </a:p>
          <a:p>
            <a:pPr>
              <a:buClr>
                <a:srgbClr val="9E3611"/>
              </a:buClr>
            </a:pPr>
            <a:r>
              <a:rPr lang="en-US" sz="2800" b="1" dirty="0">
                <a:ea typeface="+mn-lt"/>
                <a:cs typeface="+mn-lt"/>
              </a:rPr>
              <a:t>If qualifications are met, 100 or 75 percent of tuition may be paid.</a:t>
            </a:r>
            <a:endParaRPr lang="en-US"/>
          </a:p>
          <a:p>
            <a:pPr marL="0" indent="0">
              <a:buClr>
                <a:srgbClr val="9E3611"/>
              </a:buClr>
              <a:buNone/>
            </a:pPr>
            <a:endParaRPr lang="en-US" dirty="0"/>
          </a:p>
          <a:p>
            <a:pPr marL="0" indent="0">
              <a:spcAft>
                <a:spcPts val="0"/>
              </a:spcAft>
              <a:buClr>
                <a:srgbClr val="D34817">
                  <a:lumMod val="75000"/>
                </a:srgbClr>
              </a:buClr>
              <a:buNone/>
            </a:pPr>
            <a:endParaRPr lang="en-US" dirty="0">
              <a:ea typeface="+mn-lt"/>
              <a:cs typeface="+mn-lt"/>
            </a:endParaRPr>
          </a:p>
          <a:p>
            <a:pPr lvl="1">
              <a:spcAft>
                <a:spcPts val="0"/>
              </a:spcAft>
              <a:buClr>
                <a:srgbClr val="9E3611"/>
              </a:buClr>
            </a:pPr>
            <a:endParaRPr lang="en-US" dirty="0"/>
          </a:p>
          <a:p>
            <a:pPr lvl="1">
              <a:spcAft>
                <a:spcPts val="0"/>
              </a:spcAft>
              <a:buClr>
                <a:srgbClr val="9E3611"/>
              </a:buClr>
            </a:pPr>
            <a:endParaRPr lang="en-US" dirty="0"/>
          </a:p>
        </p:txBody>
      </p:sp>
    </p:spTree>
    <p:extLst>
      <p:ext uri="{BB962C8B-B14F-4D97-AF65-F5344CB8AC3E}">
        <p14:creationId xmlns:p14="http://schemas.microsoft.com/office/powerpoint/2010/main" val="26370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6759-27A9-2C68-3597-F1A14285B9B4}"/>
              </a:ext>
            </a:extLst>
          </p:cNvPr>
          <p:cNvSpPr>
            <a:spLocks noGrp="1"/>
          </p:cNvSpPr>
          <p:nvPr>
            <p:ph type="title"/>
          </p:nvPr>
        </p:nvSpPr>
        <p:spPr/>
        <p:txBody>
          <a:bodyPr/>
          <a:lstStyle/>
          <a:p>
            <a:r>
              <a:rPr lang="en-US" dirty="0">
                <a:ea typeface="+mj-lt"/>
                <a:cs typeface="+mj-lt"/>
              </a:rPr>
              <a:t>Florida Bright Futures Scholarship</a:t>
            </a:r>
            <a:br>
              <a:rPr lang="en-US" dirty="0">
                <a:ea typeface="+mj-lt"/>
                <a:cs typeface="+mj-lt"/>
              </a:rPr>
            </a:br>
            <a:endParaRPr lang="en-US" sz="2000">
              <a:latin typeface="Rockwell Condensed"/>
            </a:endParaRPr>
          </a:p>
        </p:txBody>
      </p:sp>
      <p:sp>
        <p:nvSpPr>
          <p:cNvPr id="3" name="Content Placeholder 2">
            <a:extLst>
              <a:ext uri="{FF2B5EF4-FFF2-40B4-BE49-F238E27FC236}">
                <a16:creationId xmlns:a16="http://schemas.microsoft.com/office/drawing/2014/main" id="{69AC355B-ED92-F595-E81E-1D936A99CD2F}"/>
              </a:ext>
            </a:extLst>
          </p:cNvPr>
          <p:cNvSpPr>
            <a:spLocks noGrp="1"/>
          </p:cNvSpPr>
          <p:nvPr>
            <p:ph idx="1"/>
          </p:nvPr>
        </p:nvSpPr>
        <p:spPr/>
        <p:txBody>
          <a:bodyPr vert="horz" lIns="91440" tIns="45720" rIns="91440" bIns="45720" rtlCol="0" anchor="t">
            <a:normAutofit/>
          </a:bodyPr>
          <a:lstStyle/>
          <a:p>
            <a:pPr marL="0" indent="0">
              <a:buNone/>
            </a:pPr>
            <a:r>
              <a:rPr lang="en-US" sz="2800" dirty="0"/>
              <a:t>There are four types of Florida Bright Futures Scholarships</a:t>
            </a:r>
            <a:endParaRPr lang="en-US" dirty="0"/>
          </a:p>
          <a:p>
            <a:pPr marL="731520" lvl="1" indent="-457200">
              <a:buClr>
                <a:srgbClr val="9E3611"/>
              </a:buClr>
              <a:buAutoNum type="arabicPeriod"/>
            </a:pPr>
            <a:r>
              <a:rPr lang="en-US" sz="2400" dirty="0">
                <a:hlinkClick r:id="rId2"/>
              </a:rPr>
              <a:t>Florida Academic Scholarship (FAS)</a:t>
            </a:r>
            <a:endParaRPr lang="en-US" sz="2400"/>
          </a:p>
          <a:p>
            <a:pPr marL="731520" lvl="1" indent="-457200">
              <a:buClr>
                <a:srgbClr val="9E3611"/>
              </a:buClr>
              <a:buAutoNum type="arabicPeriod"/>
            </a:pPr>
            <a:r>
              <a:rPr lang="en-US" sz="2400" dirty="0">
                <a:hlinkClick r:id="rId2"/>
              </a:rPr>
              <a:t>Florida Medallion Scholarship (FMS)</a:t>
            </a:r>
            <a:endParaRPr lang="en-US" sz="2400"/>
          </a:p>
          <a:p>
            <a:pPr marL="731520" lvl="1" indent="-457200">
              <a:buClr>
                <a:srgbClr val="9E3611"/>
              </a:buClr>
              <a:buAutoNum type="arabicPeriod"/>
            </a:pPr>
            <a:r>
              <a:rPr lang="en-US" sz="2400" dirty="0">
                <a:hlinkClick r:id="rId3"/>
              </a:rPr>
              <a:t>Florida Gold Seal CAPE Scholarship (GSC)</a:t>
            </a:r>
            <a:endParaRPr lang="en-US" sz="2400">
              <a:ea typeface="+mn-lt"/>
              <a:cs typeface="+mn-lt"/>
            </a:endParaRPr>
          </a:p>
          <a:p>
            <a:pPr marL="731520" lvl="1" indent="-457200">
              <a:buClr>
                <a:srgbClr val="9E3611"/>
              </a:buClr>
              <a:buAutoNum type="arabicPeriod"/>
            </a:pPr>
            <a:r>
              <a:rPr lang="en-US" sz="2400" dirty="0">
                <a:hlinkClick r:id="rId4"/>
              </a:rPr>
              <a:t>Florida Gold Seal Vocational Scholarship (GSV)</a:t>
            </a:r>
            <a:endParaRPr lang="en-US"/>
          </a:p>
          <a:p>
            <a:pPr marL="617220" lvl="1" indent="-342900">
              <a:buClr>
                <a:srgbClr val="9E3611"/>
              </a:buClr>
              <a:buAutoNum type="arabicPeriod"/>
            </a:pPr>
            <a:endParaRPr lang="en-US" sz="2400" dirty="0"/>
          </a:p>
          <a:p>
            <a:pPr marL="274320" lvl="1" indent="0">
              <a:buClr>
                <a:srgbClr val="9E3611"/>
              </a:buClr>
              <a:buNone/>
            </a:pPr>
            <a:endParaRPr lang="en-US" sz="2400" dirty="0"/>
          </a:p>
          <a:p>
            <a:pPr marL="274320" lvl="1" indent="0">
              <a:buClr>
                <a:srgbClr val="D34817">
                  <a:lumMod val="75000"/>
                </a:srgbClr>
              </a:buClr>
              <a:buNone/>
            </a:pPr>
            <a:endParaRPr lang="en-US" sz="2400" dirty="0"/>
          </a:p>
          <a:p>
            <a:pPr marL="274320" lvl="1" indent="0">
              <a:buClr>
                <a:srgbClr val="D34817">
                  <a:lumMod val="75000"/>
                </a:srgbClr>
              </a:buClr>
              <a:buNone/>
            </a:pPr>
            <a:endParaRPr lang="en-US" sz="2400" dirty="0"/>
          </a:p>
          <a:p>
            <a:pPr marL="0" indent="0">
              <a:buClr>
                <a:srgbClr val="9E3611"/>
              </a:buClr>
              <a:buNone/>
            </a:pPr>
            <a:endParaRPr lang="en-US" dirty="0"/>
          </a:p>
        </p:txBody>
      </p:sp>
    </p:spTree>
    <p:extLst>
      <p:ext uri="{BB962C8B-B14F-4D97-AF65-F5344CB8AC3E}">
        <p14:creationId xmlns:p14="http://schemas.microsoft.com/office/powerpoint/2010/main" val="57679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C29E-6C21-0B6A-D49F-D92E1A8B2654}"/>
              </a:ext>
            </a:extLst>
          </p:cNvPr>
          <p:cNvSpPr>
            <a:spLocks noGrp="1"/>
          </p:cNvSpPr>
          <p:nvPr>
            <p:ph type="title"/>
          </p:nvPr>
        </p:nvSpPr>
        <p:spPr/>
        <p:txBody>
          <a:bodyPr/>
          <a:lstStyle/>
          <a:p>
            <a:r>
              <a:rPr lang="en-US" dirty="0"/>
              <a:t>Florida academic and medallion scholarships</a:t>
            </a:r>
          </a:p>
        </p:txBody>
      </p:sp>
      <p:pic>
        <p:nvPicPr>
          <p:cNvPr id="4" name="Picture 4" descr="Graphical user interface, application, Word&#10;&#10;Description automatically generated">
            <a:extLst>
              <a:ext uri="{FF2B5EF4-FFF2-40B4-BE49-F238E27FC236}">
                <a16:creationId xmlns:a16="http://schemas.microsoft.com/office/drawing/2014/main" id="{1B423738-312C-8FA1-B8E2-B739D4E9C27F}"/>
              </a:ext>
            </a:extLst>
          </p:cNvPr>
          <p:cNvPicPr>
            <a:picLocks noGrp="1" noChangeAspect="1"/>
          </p:cNvPicPr>
          <p:nvPr>
            <p:ph idx="1"/>
          </p:nvPr>
        </p:nvPicPr>
        <p:blipFill rotWithShape="1">
          <a:blip r:embed="rId2"/>
          <a:srcRect l="18041" t="40933" r="60904" b="26943"/>
          <a:stretch/>
        </p:blipFill>
        <p:spPr>
          <a:xfrm>
            <a:off x="1069848" y="2273187"/>
            <a:ext cx="9830632" cy="4242749"/>
          </a:xfrm>
        </p:spPr>
      </p:pic>
    </p:spTree>
    <p:extLst>
      <p:ext uri="{BB962C8B-B14F-4D97-AF65-F5344CB8AC3E}">
        <p14:creationId xmlns:p14="http://schemas.microsoft.com/office/powerpoint/2010/main" val="4380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B8A233-CEE5-126F-A102-E98BFBA6CA6F}"/>
              </a:ext>
            </a:extLst>
          </p:cNvPr>
          <p:cNvSpPr>
            <a:spLocks noGrp="1"/>
          </p:cNvSpPr>
          <p:nvPr>
            <p:ph type="title"/>
          </p:nvPr>
        </p:nvSpPr>
        <p:spPr>
          <a:xfrm>
            <a:off x="1069848" y="484632"/>
            <a:ext cx="10058400" cy="1609344"/>
          </a:xfrm>
        </p:spPr>
        <p:txBody>
          <a:bodyPr>
            <a:normAutofit/>
          </a:bodyPr>
          <a:lstStyle/>
          <a:p>
            <a:r>
              <a:rPr lang="en-US" dirty="0"/>
              <a:t>Florida's State Universities Admissions Requirements</a:t>
            </a:r>
          </a:p>
        </p:txBody>
      </p:sp>
      <p:sp>
        <p:nvSpPr>
          <p:cNvPr id="3" name="Content Placeholder 2">
            <a:extLst>
              <a:ext uri="{FF2B5EF4-FFF2-40B4-BE49-F238E27FC236}">
                <a16:creationId xmlns:a16="http://schemas.microsoft.com/office/drawing/2014/main" id="{E23F2044-822F-C978-2F98-0E8B5C28557F}"/>
              </a:ext>
            </a:extLst>
          </p:cNvPr>
          <p:cNvSpPr>
            <a:spLocks noGrp="1"/>
          </p:cNvSpPr>
          <p:nvPr>
            <p:ph idx="1"/>
          </p:nvPr>
        </p:nvSpPr>
        <p:spPr>
          <a:xfrm>
            <a:off x="1069848" y="2320412"/>
            <a:ext cx="10058400" cy="3851787"/>
          </a:xfrm>
        </p:spPr>
        <p:txBody>
          <a:bodyPr vert="horz" lIns="91440" tIns="45720" rIns="91440" bIns="45720" rtlCol="0" anchor="t">
            <a:normAutofit/>
          </a:bodyPr>
          <a:lstStyle/>
          <a:p>
            <a:pPr marL="0" indent="0">
              <a:buClr>
                <a:srgbClr val="D34817">
                  <a:lumMod val="75000"/>
                </a:srgbClr>
              </a:buClr>
              <a:buNone/>
            </a:pPr>
            <a:r>
              <a:rPr lang="en-US" sz="1400" dirty="0">
                <a:ea typeface="+mn-lt"/>
                <a:cs typeface="+mn-lt"/>
              </a:rPr>
              <a:t>Florida State universities have a competitive selection process. To be eligible for admission to a state university, a student must meet these minimum requirements:</a:t>
            </a:r>
            <a:endParaRPr lang="en-US" sz="1400" dirty="0"/>
          </a:p>
          <a:p>
            <a:pPr>
              <a:buClr>
                <a:srgbClr val="9E3611"/>
              </a:buClr>
            </a:pPr>
            <a:r>
              <a:rPr lang="en-US" sz="1400" dirty="0">
                <a:ea typeface="+mn-lt"/>
                <a:cs typeface="+mn-lt"/>
              </a:rPr>
              <a:t>Earn a standard high school diploma with a minimum 2.5 GPA in 18 core academic courses which are:</a:t>
            </a:r>
            <a:endParaRPr lang="en-US" sz="1400" dirty="0"/>
          </a:p>
          <a:p>
            <a:pPr lvl="1">
              <a:buClr>
                <a:srgbClr val="9E3611"/>
              </a:buClr>
            </a:pPr>
            <a:r>
              <a:rPr lang="en-US" sz="1400" dirty="0">
                <a:ea typeface="+mn-lt"/>
                <a:cs typeface="+mn-lt"/>
              </a:rPr>
              <a:t>4 courses in English (at least three with substantial writing)</a:t>
            </a:r>
            <a:endParaRPr lang="en-US" sz="1400" dirty="0"/>
          </a:p>
          <a:p>
            <a:pPr lvl="1">
              <a:buClr>
                <a:srgbClr val="9E3611"/>
              </a:buClr>
            </a:pPr>
            <a:r>
              <a:rPr lang="en-US" sz="1400" dirty="0">
                <a:ea typeface="+mn-lt"/>
                <a:cs typeface="+mn-lt"/>
              </a:rPr>
              <a:t>4 courses in math (Algebra I and higher level courses)</a:t>
            </a:r>
            <a:endParaRPr lang="en-US" sz="1400" dirty="0"/>
          </a:p>
          <a:p>
            <a:pPr lvl="1">
              <a:buClr>
                <a:srgbClr val="9E3611"/>
              </a:buClr>
            </a:pPr>
            <a:r>
              <a:rPr lang="en-US" sz="1400" dirty="0">
                <a:ea typeface="+mn-lt"/>
                <a:cs typeface="+mn-lt"/>
              </a:rPr>
              <a:t>3 courses in natural science (at least two with a lab)</a:t>
            </a:r>
            <a:endParaRPr lang="en-US" sz="1400" dirty="0"/>
          </a:p>
          <a:p>
            <a:pPr lvl="1">
              <a:buClr>
                <a:srgbClr val="9E3611"/>
              </a:buClr>
            </a:pPr>
            <a:r>
              <a:rPr lang="en-US" sz="1400" dirty="0">
                <a:ea typeface="+mn-lt"/>
                <a:cs typeface="+mn-lt"/>
              </a:rPr>
              <a:t>3 courses in social studies</a:t>
            </a:r>
            <a:endParaRPr lang="en-US" sz="1400" dirty="0"/>
          </a:p>
          <a:p>
            <a:pPr lvl="1">
              <a:buClr>
                <a:srgbClr val="9E3611"/>
              </a:buClr>
            </a:pPr>
            <a:r>
              <a:rPr lang="en-US" sz="1400" dirty="0">
                <a:ea typeface="+mn-lt"/>
                <a:cs typeface="+mn-lt"/>
              </a:rPr>
              <a:t>2 courses in the same foreign language</a:t>
            </a:r>
            <a:endParaRPr lang="en-US" sz="1400" dirty="0"/>
          </a:p>
          <a:p>
            <a:pPr lvl="1">
              <a:buClr>
                <a:srgbClr val="9E3611"/>
              </a:buClr>
            </a:pPr>
            <a:r>
              <a:rPr lang="en-US" sz="1400" dirty="0">
                <a:ea typeface="+mn-lt"/>
                <a:cs typeface="+mn-lt"/>
              </a:rPr>
              <a:t>2 electives</a:t>
            </a:r>
            <a:endParaRPr lang="en-US" sz="1400" dirty="0"/>
          </a:p>
          <a:p>
            <a:pPr marL="274320" lvl="1" indent="0">
              <a:buClr>
                <a:srgbClr val="9E3611"/>
              </a:buClr>
              <a:buNone/>
            </a:pPr>
            <a:endParaRPr lang="en-US" sz="1400" dirty="0"/>
          </a:p>
          <a:p>
            <a:pPr marL="274320" lvl="1" indent="0">
              <a:buClr>
                <a:srgbClr val="9E3611"/>
              </a:buClr>
              <a:buNone/>
            </a:pPr>
            <a:endParaRPr lang="en-US" sz="1400">
              <a:ea typeface="+mn-lt"/>
              <a:cs typeface="+mn-lt"/>
            </a:endParaRPr>
          </a:p>
          <a:p>
            <a:pPr marL="274320" lvl="1" indent="0">
              <a:buNone/>
            </a:pPr>
            <a:r>
              <a:rPr lang="en-US" sz="1400" dirty="0">
                <a:ea typeface="+mn-lt"/>
                <a:cs typeface="+mn-lt"/>
              </a:rPr>
              <a:t>                                                                                                                                                                                                                                                                                                                                                                                                                </a:t>
            </a:r>
            <a:r>
              <a:rPr lang="en-US" sz="1400" dirty="0">
                <a:ea typeface="+mn-lt"/>
                <a:cs typeface="+mn-lt"/>
                <a:hlinkClick r:id="rId4"/>
              </a:rPr>
              <a:t>--Florida Shines</a:t>
            </a:r>
            <a:endParaRPr lang="en-US" sz="1400" dirty="0"/>
          </a:p>
          <a:p>
            <a:pPr>
              <a:buClr>
                <a:srgbClr val="9E3611"/>
              </a:buClr>
            </a:pPr>
            <a:endParaRPr lang="en-US" sz="14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146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180CBD-FB3E-73DA-283E-5C9079431B74}"/>
              </a:ext>
            </a:extLst>
          </p:cNvPr>
          <p:cNvSpPr>
            <a:spLocks noGrp="1"/>
          </p:cNvSpPr>
          <p:nvPr>
            <p:ph type="title"/>
          </p:nvPr>
        </p:nvSpPr>
        <p:spPr>
          <a:xfrm>
            <a:off x="1069848" y="484632"/>
            <a:ext cx="10058400" cy="1609344"/>
          </a:xfrm>
        </p:spPr>
        <p:txBody>
          <a:bodyPr>
            <a:normAutofit/>
          </a:bodyPr>
          <a:lstStyle/>
          <a:p>
            <a:r>
              <a:rPr lang="en-US" dirty="0"/>
              <a:t>Florida College requirements</a:t>
            </a:r>
          </a:p>
        </p:txBody>
      </p:sp>
      <p:sp>
        <p:nvSpPr>
          <p:cNvPr id="3" name="Content Placeholder 2">
            <a:extLst>
              <a:ext uri="{FF2B5EF4-FFF2-40B4-BE49-F238E27FC236}">
                <a16:creationId xmlns:a16="http://schemas.microsoft.com/office/drawing/2014/main" id="{96546EDF-A07F-97BA-9781-5B67B000FDF7}"/>
              </a:ext>
            </a:extLst>
          </p:cNvPr>
          <p:cNvSpPr>
            <a:spLocks noGrp="1"/>
          </p:cNvSpPr>
          <p:nvPr>
            <p:ph idx="1"/>
          </p:nvPr>
        </p:nvSpPr>
        <p:spPr>
          <a:xfrm>
            <a:off x="1069848" y="2320412"/>
            <a:ext cx="10058400" cy="3851787"/>
          </a:xfrm>
        </p:spPr>
        <p:txBody>
          <a:bodyPr vert="horz" lIns="91440" tIns="45720" rIns="91440" bIns="45720" rtlCol="0" anchor="t">
            <a:normAutofit/>
          </a:bodyPr>
          <a:lstStyle/>
          <a:p>
            <a:r>
              <a:rPr lang="en-US" dirty="0">
                <a:ea typeface="+mn-lt"/>
                <a:cs typeface="+mn-lt"/>
              </a:rPr>
              <a:t>State colleges have an "open door" admissions process. </a:t>
            </a:r>
            <a:endParaRPr lang="en-US">
              <a:ea typeface="+mn-lt"/>
              <a:cs typeface="+mn-lt"/>
            </a:endParaRPr>
          </a:p>
          <a:p>
            <a:pPr>
              <a:buClr>
                <a:srgbClr val="9E3611"/>
              </a:buClr>
            </a:pPr>
            <a:r>
              <a:rPr lang="en-US" dirty="0">
                <a:ea typeface="+mn-lt"/>
                <a:cs typeface="+mn-lt"/>
              </a:rPr>
              <a:t>To be eligible for admission to a state college, a student must earn a standard high school diploma or its equivalent (General Educational Development – GED – or adult high school diploma) or demonstrate success in college coursework.</a:t>
            </a:r>
            <a:endParaRPr lang="en-US" dirty="0"/>
          </a:p>
          <a:p>
            <a:pPr>
              <a:buClr>
                <a:srgbClr val="9E3611"/>
              </a:buClr>
            </a:pPr>
            <a:r>
              <a:rPr lang="en-US" dirty="0"/>
              <a:t>Many students choose to complete their first two postsecondary years at a college and then transfer to a university to complete their final two years. </a:t>
            </a:r>
          </a:p>
          <a:p>
            <a:pPr marL="0" indent="0">
              <a:buClr>
                <a:srgbClr val="9E3611"/>
              </a:buClr>
              <a:buNone/>
            </a:pPr>
            <a:endParaRPr lang="en-US" sz="1400" dirty="0"/>
          </a:p>
          <a:p>
            <a:pPr marL="0" indent="0">
              <a:buNone/>
            </a:pPr>
            <a:endParaRPr lang="en-US" sz="1400" dirty="0"/>
          </a:p>
          <a:p>
            <a:pPr marL="0" indent="0">
              <a:buNone/>
            </a:pPr>
            <a:endParaRPr lang="en-US" sz="1400" dirty="0">
              <a:ea typeface="+mn-lt"/>
              <a:cs typeface="+mn-lt"/>
            </a:endParaRPr>
          </a:p>
          <a:p>
            <a:pPr marL="0" indent="0" algn="r">
              <a:buNone/>
            </a:pPr>
            <a:r>
              <a:rPr lang="en-US" sz="1400" dirty="0">
                <a:ea typeface="+mn-lt"/>
                <a:cs typeface="+mn-lt"/>
                <a:hlinkClick r:id="rId4"/>
              </a:rPr>
              <a:t>-- Florida Shines</a:t>
            </a:r>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1502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1575</Words>
  <Application>Microsoft Office PowerPoint</Application>
  <PresentationFormat>Widescreen</PresentationFormat>
  <Paragraphs>180</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Rockwell</vt:lpstr>
      <vt:lpstr>Rockwell Condensed</vt:lpstr>
      <vt:lpstr>Rockwell Extra Bold</vt:lpstr>
      <vt:lpstr>Wingdings</vt:lpstr>
      <vt:lpstr>Wood Type</vt:lpstr>
      <vt:lpstr>College and Career Planning </vt:lpstr>
      <vt:lpstr>Many options, One Destination: Your Goal</vt:lpstr>
      <vt:lpstr>Earn High School Credits in Middle School</vt:lpstr>
      <vt:lpstr>High School Graduation Requirements</vt:lpstr>
      <vt:lpstr>Florida Bright Futures Scholarship</vt:lpstr>
      <vt:lpstr>Florida Bright Futures Scholarship </vt:lpstr>
      <vt:lpstr>Florida academic and medallion scholarships</vt:lpstr>
      <vt:lpstr>Florida's State Universities Admissions Requirements</vt:lpstr>
      <vt:lpstr>Florida College requirements</vt:lpstr>
      <vt:lpstr>Technical Colleges and centers</vt:lpstr>
      <vt:lpstr>Mdcps Technical colleges</vt:lpstr>
      <vt:lpstr>Career and technical education (cte) </vt:lpstr>
      <vt:lpstr>Diploma pathways</vt:lpstr>
      <vt:lpstr>What type of diploma designation will you earn?</vt:lpstr>
      <vt:lpstr>PowerPoint Presentation</vt:lpstr>
      <vt:lpstr>What are the diploma options? </vt:lpstr>
      <vt:lpstr>24-Credit diploma and 18-credit option</vt:lpstr>
      <vt:lpstr>Career and technical education (cte) diploma pathway</vt:lpstr>
      <vt:lpstr>Dual enrollment</vt:lpstr>
      <vt:lpstr>Dual enrollment</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Farrillbarranco, Sonia</dc:creator>
  <cp:lastModifiedBy>O Farrillbarranco, Sonia</cp:lastModifiedBy>
  <cp:revision>1201</cp:revision>
  <dcterms:created xsi:type="dcterms:W3CDTF">2021-11-16T14:28:37Z</dcterms:created>
  <dcterms:modified xsi:type="dcterms:W3CDTF">2022-11-17T16:29:52Z</dcterms:modified>
</cp:coreProperties>
</file>